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34" r:id="rId1"/>
  </p:sldMasterIdLst>
  <p:notesMasterIdLst>
    <p:notesMasterId r:id="rId53"/>
  </p:notesMasterIdLst>
  <p:handoutMasterIdLst>
    <p:handoutMasterId r:id="rId54"/>
  </p:handoutMasterIdLst>
  <p:sldIdLst>
    <p:sldId id="296" r:id="rId2"/>
    <p:sldId id="301" r:id="rId3"/>
    <p:sldId id="298" r:id="rId4"/>
    <p:sldId id="300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1" r:id="rId14"/>
    <p:sldId id="312" r:id="rId15"/>
    <p:sldId id="313" r:id="rId16"/>
    <p:sldId id="314" r:id="rId17"/>
    <p:sldId id="315" r:id="rId18"/>
    <p:sldId id="316" r:id="rId19"/>
    <p:sldId id="318" r:id="rId20"/>
    <p:sldId id="319" r:id="rId21"/>
    <p:sldId id="320" r:id="rId22"/>
    <p:sldId id="321" r:id="rId23"/>
    <p:sldId id="322" r:id="rId24"/>
    <p:sldId id="323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79" r:id="rId36"/>
    <p:sldId id="337" r:id="rId37"/>
    <p:sldId id="338" r:id="rId38"/>
    <p:sldId id="340" r:id="rId39"/>
    <p:sldId id="341" r:id="rId40"/>
    <p:sldId id="342" r:id="rId41"/>
    <p:sldId id="344" r:id="rId42"/>
    <p:sldId id="346" r:id="rId43"/>
    <p:sldId id="347" r:id="rId44"/>
    <p:sldId id="348" r:id="rId45"/>
    <p:sldId id="351" r:id="rId46"/>
    <p:sldId id="350" r:id="rId47"/>
    <p:sldId id="349" r:id="rId48"/>
    <p:sldId id="353" r:id="rId49"/>
    <p:sldId id="354" r:id="rId50"/>
    <p:sldId id="345" r:id="rId51"/>
    <p:sldId id="356" r:id="rId52"/>
  </p:sldIdLst>
  <p:sldSz cx="9144000" cy="6858000" type="screen4x3"/>
  <p:notesSz cx="6797675" cy="9928225"/>
  <p:custDataLst>
    <p:tags r:id="rId55"/>
  </p:custDataLst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619">
          <p15:clr>
            <a:srgbClr val="A4A3A4"/>
          </p15:clr>
        </p15:guide>
        <p15:guide id="2" pos="3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002554"/>
    <a:srgbClr val="003366"/>
    <a:srgbClr val="00254D"/>
    <a:srgbClr val="011C44"/>
    <a:srgbClr val="00306E"/>
    <a:srgbClr val="093265"/>
    <a:srgbClr val="042553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5747" autoAdjust="0"/>
  </p:normalViewPr>
  <p:slideViewPr>
    <p:cSldViewPr snapToGrid="0" snapToObjects="1" showGuides="1">
      <p:cViewPr varScale="1">
        <p:scale>
          <a:sx n="82" d="100"/>
          <a:sy n="82" d="100"/>
        </p:scale>
        <p:origin x="1277" y="58"/>
      </p:cViewPr>
      <p:guideLst>
        <p:guide orient="horz" pos="3619"/>
        <p:guide pos="39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4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02B65EA6-BF5B-A140-8968-2802CBE5A98E}" type="datetime1">
              <a:rPr lang="de-DE"/>
              <a:pPr>
                <a:defRPr/>
              </a:pPr>
              <a:t>25.06.2016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CDC65DEF-D2D9-8F47-B651-F9786E2D61A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17701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33B8FD22-CA29-7343-8D69-4324C02B485A}" type="datetime1">
              <a:rPr lang="de-DE"/>
              <a:pPr>
                <a:defRPr/>
              </a:pPr>
              <a:t>25.06.2016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038" y="4716463"/>
            <a:ext cx="5435600" cy="44688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E0F5DBF4-BDA5-704C-B0E0-DABACE4729B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3552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688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827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24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6982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30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3581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725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313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4012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46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584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9845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170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10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710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11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5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9501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15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066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18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821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985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M3NeT_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"/>
            <a:ext cx="9162000" cy="4880292"/>
          </a:xfrm>
          <a:prstGeom prst="rect">
            <a:avLst/>
          </a:prstGeom>
        </p:spPr>
      </p:pic>
      <p:pic>
        <p:nvPicPr>
          <p:cNvPr id="14" name="Picture 17" descr="Logo_FAU_DinA4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754688"/>
            <a:ext cx="27559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ecap_logo_big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770" y="5728499"/>
            <a:ext cx="1608344" cy="58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HESS.png"/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10" y="5733255"/>
            <a:ext cx="585175" cy="58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7944" y="888457"/>
            <a:ext cx="8135937" cy="1619794"/>
          </a:xfrm>
        </p:spPr>
        <p:txBody>
          <a:bodyPr/>
          <a:lstStyle>
            <a:lvl1pPr>
              <a:lnSpc>
                <a:spcPts val="4200"/>
              </a:lnSpc>
              <a:defRPr sz="360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27944" y="3402013"/>
            <a:ext cx="4073470" cy="107950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baseline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pPr lvl="0"/>
            <a:r>
              <a:rPr lang="en-US" dirty="0" smtClean="0"/>
              <a:t>Conference</a:t>
            </a:r>
          </a:p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Address,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1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Picture 7" descr="ecap_logo_b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x-none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7200">
              <a:defRPr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 smtClean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D1606-B9C1-D44E-A2C4-3729A0CF2A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3963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6400" y="3247200"/>
            <a:ext cx="8136000" cy="900000"/>
          </a:xfrm>
        </p:spPr>
        <p:txBody>
          <a:bodyPr>
            <a:normAutofit/>
          </a:bodyPr>
          <a:lstStyle>
            <a:lvl1pPr algn="l">
              <a:lnSpc>
                <a:spcPts val="3400"/>
              </a:lnSpc>
              <a:defRPr sz="2800" b="1" cap="none"/>
            </a:lvl1pPr>
          </a:lstStyle>
          <a:p>
            <a:r>
              <a:rPr lang="x-none" smtClean="0"/>
              <a:t>Click to edit Master title style</a:t>
            </a:r>
            <a:endParaRPr lang="de-DE" dirty="0"/>
          </a:p>
        </p:txBody>
      </p:sp>
      <p:pic>
        <p:nvPicPr>
          <p:cNvPr id="5" name="Picture 4" descr="Unterkapitel_KM3Ne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000" cy="20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45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626400" y="1701800"/>
            <a:ext cx="3960000" cy="4706200"/>
          </a:xfrm>
        </p:spPr>
        <p:txBody>
          <a:bodyPr/>
          <a:lstStyle>
            <a:lvl1pPr marL="277200">
              <a:lnSpc>
                <a:spcPts val="2400"/>
              </a:lnSpc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/>
          </a:p>
        </p:txBody>
      </p:sp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4802400" y="1701800"/>
            <a:ext cx="3960000" cy="4706200"/>
          </a:xfrm>
        </p:spPr>
        <p:txBody>
          <a:bodyPr/>
          <a:lstStyle>
            <a:lvl1pPr marL="27720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8E2CC-F545-6D4A-9BB4-86E10266AA1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9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152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676400"/>
            <a:ext cx="5486400" cy="4275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Drag picture to placeholder or click icon to add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951538"/>
            <a:ext cx="5486400" cy="457200"/>
          </a:xfrm>
        </p:spPr>
        <p:txBody>
          <a:bodyPr/>
          <a:lstStyle>
            <a:lvl1pPr marL="0" indent="0">
              <a:lnSpc>
                <a:spcPts val="17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46AAA-E222-CF4F-ABC6-85394CA414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8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pic>
        <p:nvPicPr>
          <p:cNvPr id="9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40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BF8EB-E541-DB4B-8809-0345F747949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7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00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32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usammenfas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Picture 7" descr="ecap_logo_b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x-none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7063" y="1651000"/>
            <a:ext cx="8135937" cy="4757738"/>
          </a:xfrm>
        </p:spPr>
        <p:txBody>
          <a:bodyPr/>
          <a:lstStyle>
            <a:lvl1pPr marL="277200">
              <a:defRPr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 smtClean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D1606-B9C1-D44E-A2C4-3729A0CF2A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9" name="Picture 6" descr="BMBF-Gef-Logo.bmp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6"/>
          <a:stretch>
            <a:fillRect/>
          </a:stretch>
        </p:blipFill>
        <p:spPr bwMode="auto">
          <a:xfrm>
            <a:off x="6667500" y="5445126"/>
            <a:ext cx="20955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41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MBF-Gef-Logo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6"/>
          <a:stretch>
            <a:fillRect/>
          </a:stretch>
        </p:blipFill>
        <p:spPr bwMode="auto">
          <a:xfrm>
            <a:off x="676867" y="5508625"/>
            <a:ext cx="20955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Logo_FAU_DinA4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754688"/>
            <a:ext cx="27559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KM3NeT_Titl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"/>
            <a:ext cx="9162000" cy="4880292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 userDrawn="1"/>
        </p:nvSpPr>
        <p:spPr bwMode="auto">
          <a:xfrm>
            <a:off x="619125" y="887413"/>
            <a:ext cx="8135937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4200"/>
              </a:lnSpc>
            </a:pPr>
            <a:r>
              <a:rPr lang="de-DE" sz="3600" b="1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Vielen Dank für </a:t>
            </a:r>
            <a:br>
              <a:rPr lang="de-DE" sz="3600" b="1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</a:br>
            <a:r>
              <a:rPr lang="de-DE" sz="3600" b="1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Ihre Aufmerksamkeit</a:t>
            </a:r>
            <a:endParaRPr lang="de-DE" sz="3600" b="1" dirty="0">
              <a:solidFill>
                <a:schemeClr val="bg1"/>
              </a:solidFill>
              <a:latin typeface="Helvetica Neue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729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27063" y="1083198"/>
            <a:ext cx="813593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27063" y="1651000"/>
            <a:ext cx="8135937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27063" y="6408738"/>
            <a:ext cx="7149776" cy="4492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969696"/>
                </a:solidFill>
                <a:latin typeface="Helvetica Neue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12150" y="6408738"/>
            <a:ext cx="450850" cy="449262"/>
          </a:xfrm>
          <a:prstGeom prst="rect">
            <a:avLst/>
          </a:prstGeom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969696"/>
                </a:solidFill>
                <a:latin typeface="Helvetica Neue" charset="0"/>
                <a:cs typeface="Arial" charset="0"/>
              </a:defRPr>
            </a:lvl1pPr>
          </a:lstStyle>
          <a:p>
            <a:pPr>
              <a:defRPr/>
            </a:pPr>
            <a:fld id="{AAAA4870-6BA5-2240-82F3-AD56ED42D7C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02" r:id="rId2"/>
    <p:sldLayoutId id="2147484119" r:id="rId3"/>
    <p:sldLayoutId id="2147484106" r:id="rId4"/>
    <p:sldLayoutId id="2147484107" r:id="rId5"/>
    <p:sldLayoutId id="2147484108" r:id="rId6"/>
    <p:sldLayoutId id="2147484110" r:id="rId7"/>
    <p:sldLayoutId id="2147484120" r:id="rId8"/>
    <p:sldLayoutId id="2147484111" r:id="rId9"/>
  </p:sldLayoutIdLst>
  <p:hf hdr="0" dt="0"/>
  <p:txStyles>
    <p:titleStyle>
      <a:lvl1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 kern="1200">
          <a:solidFill>
            <a:srgbClr val="003366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9pPr>
    </p:titleStyle>
    <p:bodyStyle>
      <a:lvl1pPr marL="236538" indent="-276225" algn="l" defTabSz="457200" rtl="0" eaLnBrk="1" fontAlgn="base" hangingPunct="1">
        <a:lnSpc>
          <a:spcPts val="2400"/>
        </a:lnSpc>
        <a:spcBef>
          <a:spcPts val="475"/>
        </a:spcBef>
        <a:spcAft>
          <a:spcPct val="0"/>
        </a:spcAft>
        <a:buClr>
          <a:srgbClr val="003366"/>
        </a:buClr>
        <a:buSzPct val="100000"/>
        <a:buFont typeface="Lucida Grande" charset="0"/>
        <a:buChar char="●"/>
        <a:defRPr sz="20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50888" indent="-276225" algn="l" defTabSz="457200" rtl="0" eaLnBrk="1" fontAlgn="base" hangingPunct="1">
        <a:lnSpc>
          <a:spcPts val="2200"/>
        </a:lnSpc>
        <a:spcBef>
          <a:spcPts val="438"/>
        </a:spcBef>
        <a:spcAft>
          <a:spcPct val="0"/>
        </a:spcAft>
        <a:buClr>
          <a:srgbClr val="003366"/>
        </a:buClr>
        <a:buSzPct val="80000"/>
        <a:buFont typeface="Lucida Grande" charset="0"/>
        <a:buChar char="●"/>
        <a:defRPr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marL="1201738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marL="1443038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marL="1655763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6.xml"/><Relationship Id="rId7" Type="http://schemas.openxmlformats.org/officeDocument/2006/relationships/image" Target="../media/image23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2.jpe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7.PNG"/><Relationship Id="rId4" Type="http://schemas.openxmlformats.org/officeDocument/2006/relationships/image" Target="../media/image46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9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78.png"/><Relationship Id="rId5" Type="http://schemas.openxmlformats.org/officeDocument/2006/relationships/tags" Target="../tags/tag16.xml"/><Relationship Id="rId10" Type="http://schemas.openxmlformats.org/officeDocument/2006/relationships/image" Target="../media/image77.png"/><Relationship Id="rId4" Type="http://schemas.openxmlformats.org/officeDocument/2006/relationships/tags" Target="../tags/tag15.xml"/><Relationship Id="rId9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tags" Target="../tags/tag20.xml"/><Relationship Id="rId7" Type="http://schemas.openxmlformats.org/officeDocument/2006/relationships/image" Target="../media/image82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8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9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notesSlide" Target="../notesSlides/notesSlide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emf"/><Relationship Id="rId12" Type="http://schemas.openxmlformats.org/officeDocument/2006/relationships/oleObject" Target="../embeddings/oleObject4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1.emf"/><Relationship Id="rId5" Type="http://schemas.openxmlformats.org/officeDocument/2006/relationships/image" Target="../media/image13.jpeg"/><Relationship Id="rId10" Type="http://schemas.openxmlformats.org/officeDocument/2006/relationships/oleObject" Target="../embeddings/oleObject3.bin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 txBox="1">
            <a:spLocks/>
          </p:cNvSpPr>
          <p:nvPr/>
        </p:nvSpPr>
        <p:spPr bwMode="auto">
          <a:xfrm>
            <a:off x="634239" y="3402013"/>
            <a:ext cx="542132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err="1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Uli</a:t>
            </a: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 Katz, Erlangen Centre for </a:t>
            </a:r>
            <a:r>
              <a:rPr lang="en-GB" sz="1800" dirty="0" err="1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Astroparticle</a:t>
            </a: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 Physics</a:t>
            </a: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Particle Physics Colloquium, University of Heidelberg</a:t>
            </a: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21 June 2016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34239" y="1810139"/>
            <a:ext cx="8677469" cy="10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4200"/>
              </a:lnSpc>
            </a:pPr>
            <a:r>
              <a:rPr lang="en-US" altLang="de-DE" sz="3200" dirty="0" smtClean="0">
                <a:solidFill>
                  <a:schemeClr val="bg1"/>
                </a:solidFill>
              </a:rPr>
              <a:t>Neutrino astronomy and neutrino physics </a:t>
            </a:r>
            <a:br>
              <a:rPr lang="en-US" altLang="de-DE" sz="3200" dirty="0" smtClean="0">
                <a:solidFill>
                  <a:schemeClr val="bg1"/>
                </a:solidFill>
              </a:rPr>
            </a:br>
            <a:r>
              <a:rPr lang="en-US" altLang="de-DE" sz="3200" dirty="0" smtClean="0">
                <a:solidFill>
                  <a:schemeClr val="bg1"/>
                </a:solidFill>
              </a:rPr>
              <a:t>with KM3NeT</a:t>
            </a:r>
            <a:endParaRPr lang="de-DE" sz="3200" b="1" dirty="0">
              <a:solidFill>
                <a:schemeClr val="bg1"/>
              </a:solidFill>
              <a:latin typeface="Helvetica Neue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53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231749"/>
            <a:ext cx="8001000" cy="492124"/>
          </a:xfrm>
        </p:spPr>
        <p:txBody>
          <a:bodyPr/>
          <a:lstStyle/>
          <a:p>
            <a:r>
              <a:rPr lang="en-US" altLang="en-US" dirty="0" smtClean="0"/>
              <a:t>Example targets of </a:t>
            </a:r>
            <a:r>
              <a:rPr lang="en-US" altLang="en-US" dirty="0" smtClean="0">
                <a:latin typeface="Symbol" panose="05050102010706020507" pitchFamily="18" charset="2"/>
              </a:rPr>
              <a:t>n</a:t>
            </a:r>
            <a:r>
              <a:rPr lang="en-US" altLang="en-US" dirty="0" smtClean="0"/>
              <a:t> astronomy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 and neutrino physics with KM3NeT (U.Katz)              Particle Physics Colloquium, Univ. HD, 21.06.2016</a:t>
            </a:r>
            <a:endParaRPr lang="de-DE" dirty="0"/>
          </a:p>
        </p:txBody>
      </p:sp>
      <p:sp>
        <p:nvSpPr>
          <p:cNvPr id="18" name="Line 3"/>
          <p:cNvSpPr>
            <a:spLocks noChangeShapeType="1"/>
          </p:cNvSpPr>
          <p:nvPr/>
        </p:nvSpPr>
        <p:spPr bwMode="auto">
          <a:xfrm>
            <a:off x="1177925" y="1114726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>
            <a:off x="1136650" y="6158213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296863" y="1543351"/>
            <a:ext cx="4752975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Galactic neutrino sources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Extragalactic sources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Transient sources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Diffuse neutrino flux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Neutrinos from Dark Matter</a:t>
            </a:r>
            <a:br>
              <a:rPr lang="en-GB" altLang="en-US" dirty="0"/>
            </a:br>
            <a:r>
              <a:rPr lang="en-GB" altLang="en-US" dirty="0"/>
              <a:t>annihilations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Particle physics with </a:t>
            </a:r>
            <a:br>
              <a:rPr lang="en-GB" altLang="en-US" dirty="0"/>
            </a:br>
            <a:r>
              <a:rPr lang="en-GB" altLang="en-US" dirty="0"/>
              <a:t>atmospheric neutrinos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Search for exotics</a:t>
            </a:r>
            <a:br>
              <a:rPr lang="en-GB" altLang="en-US" dirty="0"/>
            </a:br>
            <a:r>
              <a:rPr lang="en-GB" altLang="en-US" dirty="0"/>
              <a:t>(monopoles, </a:t>
            </a:r>
            <a:r>
              <a:rPr lang="en-GB" altLang="en-US" dirty="0" err="1"/>
              <a:t>nuclearites</a:t>
            </a:r>
            <a:r>
              <a:rPr lang="en-GB" altLang="en-US" dirty="0"/>
              <a:t>,…)</a:t>
            </a:r>
            <a:endParaRPr lang="en-GB" altLang="en-US" sz="1800" dirty="0"/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4217988" y="5289851"/>
            <a:ext cx="4727575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/>
              <a:t>Example: Supernova remnant RX J1713</a:t>
            </a:r>
            <a:br>
              <a:rPr lang="en-GB" altLang="en-US" sz="2000"/>
            </a:br>
            <a:r>
              <a:rPr lang="en-GB" altLang="en-US" sz="2000"/>
              <a:t>Gamma observation by H.E.S.S.</a:t>
            </a:r>
          </a:p>
        </p:txBody>
      </p:sp>
      <p:pic>
        <p:nvPicPr>
          <p:cNvPr id="22" name="Picture 4" descr="17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1017888"/>
            <a:ext cx="4189413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ag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1035351"/>
            <a:ext cx="5021262" cy="3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3981450" y="4759626"/>
            <a:ext cx="5221288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/>
              <a:t>Active Galactic Nuclei (AGN):</a:t>
            </a:r>
            <a:br>
              <a:rPr lang="en-GB" altLang="en-US" sz="2000"/>
            </a:br>
            <a:r>
              <a:rPr lang="en-GB" altLang="en-US" sz="2000"/>
              <a:t>Super-massive black hole in centre of galaxy</a:t>
            </a:r>
            <a:br>
              <a:rPr lang="en-GB" altLang="en-US" sz="2000"/>
            </a:br>
            <a:r>
              <a:rPr lang="en-GB" altLang="en-US" sz="2000"/>
              <a:t>with accretion disk and jet emission</a:t>
            </a:r>
          </a:p>
        </p:txBody>
      </p:sp>
      <p:pic>
        <p:nvPicPr>
          <p:cNvPr id="26" name="Picture 10" descr="gamma-ray-burs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997251"/>
            <a:ext cx="5334000" cy="367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3802063" y="4658026"/>
            <a:ext cx="5089525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/>
              <a:t>Extremely bright gamma ray flash (sec-min)</a:t>
            </a:r>
          </a:p>
          <a:p>
            <a:pPr algn="ctr"/>
            <a:r>
              <a:rPr lang="en-GB" altLang="en-US" sz="2000"/>
              <a:t>from hypernovae or BH/NS mergers or …</a:t>
            </a:r>
            <a:br>
              <a:rPr lang="en-GB" altLang="en-US" sz="2000"/>
            </a:br>
            <a:r>
              <a:rPr lang="en-GB" altLang="en-US" sz="2000"/>
              <a:t>Isotropic distribution </a:t>
            </a:r>
            <a:r>
              <a:rPr lang="en-GB" altLang="en-US" sz="2000">
                <a:sym typeface="Wingdings" panose="05000000000000000000" pitchFamily="2" charset="2"/>
              </a:rPr>
              <a:t> extragalactic</a:t>
            </a:r>
            <a:r>
              <a:rPr lang="en-GB" altLang="en-US" sz="2000"/>
              <a:t> </a:t>
            </a:r>
          </a:p>
        </p:txBody>
      </p:sp>
      <p:grpSp>
        <p:nvGrpSpPr>
          <p:cNvPr id="28" name="Group 12"/>
          <p:cNvGrpSpPr>
            <a:grpSpLocks/>
          </p:cNvGrpSpPr>
          <p:nvPr/>
        </p:nvGrpSpPr>
        <p:grpSpPr bwMode="auto">
          <a:xfrm>
            <a:off x="4022725" y="1029001"/>
            <a:ext cx="4489450" cy="3957637"/>
            <a:chOff x="1288" y="984"/>
            <a:chExt cx="3069" cy="2859"/>
          </a:xfrm>
        </p:grpSpPr>
        <p:sp>
          <p:nvSpPr>
            <p:cNvPr id="29" name="Rectangle 13"/>
            <p:cNvSpPr>
              <a:spLocks noChangeArrowheads="1"/>
            </p:cNvSpPr>
            <p:nvPr/>
          </p:nvSpPr>
          <p:spPr bwMode="auto">
            <a:xfrm>
              <a:off x="1288" y="984"/>
              <a:ext cx="3069" cy="2859"/>
            </a:xfrm>
            <a:prstGeom prst="rect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flipH="1" flipV="1">
              <a:off x="1698" y="1047"/>
              <a:ext cx="10" cy="24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15"/>
            <p:cNvSpPr>
              <a:spLocks noChangeShapeType="1"/>
            </p:cNvSpPr>
            <p:nvPr/>
          </p:nvSpPr>
          <p:spPr bwMode="auto">
            <a:xfrm flipV="1">
              <a:off x="1711" y="3475"/>
              <a:ext cx="24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45" name="Picture 16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" y="3587"/>
              <a:ext cx="317" cy="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17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98" y="1656"/>
              <a:ext cx="1140" cy="3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Line 18"/>
            <p:cNvSpPr>
              <a:spLocks noChangeShapeType="1"/>
            </p:cNvSpPr>
            <p:nvPr/>
          </p:nvSpPr>
          <p:spPr bwMode="auto">
            <a:xfrm>
              <a:off x="1819" y="1422"/>
              <a:ext cx="1367" cy="1757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Line 19"/>
            <p:cNvSpPr>
              <a:spLocks noChangeShapeType="1"/>
            </p:cNvSpPr>
            <p:nvPr/>
          </p:nvSpPr>
          <p:spPr bwMode="auto">
            <a:xfrm>
              <a:off x="2117" y="2827"/>
              <a:ext cx="1543" cy="1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20"/>
            <p:cNvSpPr>
              <a:spLocks/>
            </p:cNvSpPr>
            <p:nvPr/>
          </p:nvSpPr>
          <p:spPr bwMode="auto">
            <a:xfrm>
              <a:off x="2770" y="2779"/>
              <a:ext cx="1269" cy="646"/>
            </a:xfrm>
            <a:custGeom>
              <a:avLst/>
              <a:gdLst>
                <a:gd name="T0" fmla="*/ 0 w 1205"/>
                <a:gd name="T1" fmla="*/ 577 h 577"/>
                <a:gd name="T2" fmla="*/ 105 w 1205"/>
                <a:gd name="T3" fmla="*/ 535 h 577"/>
                <a:gd name="T4" fmla="*/ 199 w 1205"/>
                <a:gd name="T5" fmla="*/ 441 h 577"/>
                <a:gd name="T6" fmla="*/ 262 w 1205"/>
                <a:gd name="T7" fmla="*/ 346 h 577"/>
                <a:gd name="T8" fmla="*/ 294 w 1205"/>
                <a:gd name="T9" fmla="*/ 315 h 577"/>
                <a:gd name="T10" fmla="*/ 357 w 1205"/>
                <a:gd name="T11" fmla="*/ 273 h 577"/>
                <a:gd name="T12" fmla="*/ 440 w 1205"/>
                <a:gd name="T13" fmla="*/ 242 h 577"/>
                <a:gd name="T14" fmla="*/ 535 w 1205"/>
                <a:gd name="T15" fmla="*/ 367 h 577"/>
                <a:gd name="T16" fmla="*/ 660 w 1205"/>
                <a:gd name="T17" fmla="*/ 200 h 577"/>
                <a:gd name="T18" fmla="*/ 723 w 1205"/>
                <a:gd name="T19" fmla="*/ 137 h 577"/>
                <a:gd name="T20" fmla="*/ 817 w 1205"/>
                <a:gd name="T21" fmla="*/ 43 h 577"/>
                <a:gd name="T22" fmla="*/ 985 w 1205"/>
                <a:gd name="T23" fmla="*/ 22 h 577"/>
                <a:gd name="T24" fmla="*/ 1069 w 1205"/>
                <a:gd name="T25" fmla="*/ 179 h 577"/>
                <a:gd name="T26" fmla="*/ 1132 w 1205"/>
                <a:gd name="T27" fmla="*/ 294 h 577"/>
                <a:gd name="T28" fmla="*/ 1184 w 1205"/>
                <a:gd name="T29" fmla="*/ 420 h 577"/>
                <a:gd name="T30" fmla="*/ 1194 w 1205"/>
                <a:gd name="T31" fmla="*/ 504 h 577"/>
                <a:gd name="T32" fmla="*/ 1205 w 1205"/>
                <a:gd name="T33" fmla="*/ 53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5" h="577">
                  <a:moveTo>
                    <a:pt x="0" y="577"/>
                  </a:moveTo>
                  <a:cubicBezTo>
                    <a:pt x="39" y="564"/>
                    <a:pt x="64" y="545"/>
                    <a:pt x="105" y="535"/>
                  </a:cubicBezTo>
                  <a:cubicBezTo>
                    <a:pt x="134" y="497"/>
                    <a:pt x="170" y="478"/>
                    <a:pt x="199" y="441"/>
                  </a:cubicBezTo>
                  <a:cubicBezTo>
                    <a:pt x="204" y="435"/>
                    <a:pt x="249" y="365"/>
                    <a:pt x="262" y="346"/>
                  </a:cubicBezTo>
                  <a:cubicBezTo>
                    <a:pt x="270" y="334"/>
                    <a:pt x="282" y="324"/>
                    <a:pt x="294" y="315"/>
                  </a:cubicBezTo>
                  <a:cubicBezTo>
                    <a:pt x="314" y="300"/>
                    <a:pt x="357" y="273"/>
                    <a:pt x="357" y="273"/>
                  </a:cubicBezTo>
                  <a:cubicBezTo>
                    <a:pt x="383" y="233"/>
                    <a:pt x="395" y="226"/>
                    <a:pt x="440" y="242"/>
                  </a:cubicBezTo>
                  <a:cubicBezTo>
                    <a:pt x="465" y="311"/>
                    <a:pt x="457" y="343"/>
                    <a:pt x="535" y="367"/>
                  </a:cubicBezTo>
                  <a:cubicBezTo>
                    <a:pt x="585" y="317"/>
                    <a:pt x="612" y="248"/>
                    <a:pt x="660" y="200"/>
                  </a:cubicBezTo>
                  <a:cubicBezTo>
                    <a:pt x="681" y="179"/>
                    <a:pt x="706" y="162"/>
                    <a:pt x="723" y="137"/>
                  </a:cubicBezTo>
                  <a:cubicBezTo>
                    <a:pt x="750" y="97"/>
                    <a:pt x="769" y="59"/>
                    <a:pt x="817" y="43"/>
                  </a:cubicBezTo>
                  <a:cubicBezTo>
                    <a:pt x="883" y="0"/>
                    <a:pt x="891" y="12"/>
                    <a:pt x="985" y="22"/>
                  </a:cubicBezTo>
                  <a:cubicBezTo>
                    <a:pt x="1000" y="84"/>
                    <a:pt x="1041" y="123"/>
                    <a:pt x="1069" y="179"/>
                  </a:cubicBezTo>
                  <a:cubicBezTo>
                    <a:pt x="1091" y="223"/>
                    <a:pt x="1102" y="254"/>
                    <a:pt x="1132" y="294"/>
                  </a:cubicBezTo>
                  <a:cubicBezTo>
                    <a:pt x="1147" y="342"/>
                    <a:pt x="1168" y="374"/>
                    <a:pt x="1184" y="420"/>
                  </a:cubicBezTo>
                  <a:cubicBezTo>
                    <a:pt x="1187" y="448"/>
                    <a:pt x="1189" y="476"/>
                    <a:pt x="1194" y="504"/>
                  </a:cubicBezTo>
                  <a:cubicBezTo>
                    <a:pt x="1196" y="515"/>
                    <a:pt x="1205" y="535"/>
                    <a:pt x="1205" y="535"/>
                  </a:cubicBezTo>
                </a:path>
              </a:pathLst>
            </a:custGeom>
            <a:solidFill>
              <a:schemeClr val="bg1"/>
            </a:solidFill>
            <a:ln w="38100" cap="flat" cmpd="sng">
              <a:solidFill>
                <a:srgbClr val="0066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0" name="Text Box 21"/>
          <p:cNvSpPr txBox="1">
            <a:spLocks noChangeArrowheads="1"/>
          </p:cNvSpPr>
          <p:nvPr/>
        </p:nvSpPr>
        <p:spPr bwMode="auto">
          <a:xfrm>
            <a:off x="3849688" y="4954888"/>
            <a:ext cx="4713287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/>
              <a:t>Isotropic high-energy neutrino flux</a:t>
            </a:r>
            <a:br>
              <a:rPr lang="en-GB" altLang="en-US" sz="2000"/>
            </a:br>
            <a:r>
              <a:rPr lang="en-GB" altLang="en-US" sz="2000"/>
              <a:t>above </a:t>
            </a:r>
            <a:r>
              <a:rPr lang="en-GB" altLang="en-US" sz="2000">
                <a:solidFill>
                  <a:schemeClr val="accent2"/>
                </a:solidFill>
              </a:rPr>
              <a:t>atmospheric neutrino</a:t>
            </a:r>
            <a:r>
              <a:rPr lang="en-GB" altLang="en-US" sz="2000"/>
              <a:t> background</a:t>
            </a:r>
          </a:p>
          <a:p>
            <a:pPr algn="ctr"/>
            <a:r>
              <a:rPr lang="en-GB" altLang="en-US" sz="2000"/>
              <a:t>from </a:t>
            </a:r>
            <a:r>
              <a:rPr lang="en-GB" altLang="en-US" sz="2000">
                <a:solidFill>
                  <a:srgbClr val="CC0000"/>
                </a:solidFill>
              </a:rPr>
              <a:t>unresolved astrophysical sources</a:t>
            </a:r>
          </a:p>
          <a:p>
            <a:pPr algn="ctr"/>
            <a:r>
              <a:rPr lang="en-GB" altLang="en-US" sz="2000"/>
              <a:t>or of </a:t>
            </a:r>
            <a:r>
              <a:rPr lang="en-GB" altLang="en-US" sz="2000">
                <a:solidFill>
                  <a:srgbClr val="006600"/>
                </a:solidFill>
              </a:rPr>
              <a:t>cosmogenic origin</a:t>
            </a:r>
            <a:r>
              <a:rPr lang="en-GB" altLang="en-US" sz="2000"/>
              <a:t> (GZK)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123343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36994E-6 L 0.15105 -0.18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-945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4.91329E-6 L -0.11076 -0.1403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8" y="-702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6763E-6 L 0.17986 0.1306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3" y="652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79769E-6 L -0.06164 0.2083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0" y="1040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5" grpId="1" animBg="1"/>
      <p:bldP spid="27" grpId="0" animBg="1"/>
      <p:bldP spid="27" grpId="1" animBg="1"/>
      <p:bldP spid="50" grpId="0" animBg="1"/>
      <p:bldP spid="5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13975" y="151960"/>
            <a:ext cx="8001000" cy="506481"/>
          </a:xfrm>
        </p:spPr>
        <p:txBody>
          <a:bodyPr/>
          <a:lstStyle/>
          <a:p>
            <a:r>
              <a:rPr lang="en-US" altLang="en-US" dirty="0" smtClean="0"/>
              <a:t>South Pole and Mediterranean Fields of View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 and neutrino physics with KM3NeT (U.Katz)              Particle Physics Colloquium, Univ. HD, 21.06.2016</a:t>
            </a:r>
            <a:endParaRPr lang="de-DE" dirty="0"/>
          </a:p>
        </p:txBody>
      </p:sp>
      <p:pic>
        <p:nvPicPr>
          <p:cNvPr id="51" name="Picture 2" descr="SkyMap_light_cont-1200d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1030288"/>
            <a:ext cx="7708900" cy="492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 Box 4"/>
          <p:cNvSpPr txBox="1">
            <a:spLocks noChangeArrowheads="1"/>
          </p:cNvSpPr>
          <p:nvPr/>
        </p:nvSpPr>
        <p:spPr bwMode="auto">
          <a:xfrm>
            <a:off x="5532438" y="3729038"/>
            <a:ext cx="9842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4488" indent="-3444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de-DE" altLang="en-US" sz="2200"/>
              <a:t>&gt; 75%</a:t>
            </a:r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3233738" y="3633788"/>
            <a:ext cx="9842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4488" indent="-3444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de-DE" altLang="en-US" sz="2200"/>
              <a:t>&gt; 25%</a:t>
            </a:r>
          </a:p>
        </p:txBody>
      </p:sp>
      <p:sp>
        <p:nvSpPr>
          <p:cNvPr id="54" name="Line 6"/>
          <p:cNvSpPr>
            <a:spLocks noChangeShapeType="1"/>
          </p:cNvSpPr>
          <p:nvPr/>
        </p:nvSpPr>
        <p:spPr bwMode="auto">
          <a:xfrm>
            <a:off x="1177925" y="900113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" name="Line 7"/>
          <p:cNvSpPr>
            <a:spLocks noChangeShapeType="1"/>
          </p:cNvSpPr>
          <p:nvPr/>
        </p:nvSpPr>
        <p:spPr bwMode="auto">
          <a:xfrm>
            <a:off x="1136650" y="5943600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" name="Rectangle 8"/>
          <p:cNvSpPr txBox="1">
            <a:spLocks noChangeArrowheads="1"/>
          </p:cNvSpPr>
          <p:nvPr/>
        </p:nvSpPr>
        <p:spPr bwMode="auto">
          <a:xfrm>
            <a:off x="214313" y="1577975"/>
            <a:ext cx="222885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None/>
            </a:pPr>
            <a:r>
              <a:rPr lang="en-GB" altLang="en-US" smtClean="0"/>
              <a:t>Galactic coordinates</a:t>
            </a:r>
          </a:p>
          <a:p>
            <a:pPr marL="0" indent="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None/>
            </a:pPr>
            <a:r>
              <a:rPr lang="en-GB" altLang="en-US" smtClean="0"/>
              <a:t>2</a:t>
            </a:r>
            <a:r>
              <a:rPr lang="en-GB" altLang="en-US" smtClean="0">
                <a:latin typeface="Symbol" panose="05050102010706020507" pitchFamily="18" charset="2"/>
              </a:rPr>
              <a:t>p</a:t>
            </a:r>
            <a:r>
              <a:rPr lang="en-GB" altLang="en-US" smtClean="0"/>
              <a:t> downward </a:t>
            </a:r>
            <a:br>
              <a:rPr lang="en-GB" altLang="en-US" smtClean="0"/>
            </a:br>
            <a:r>
              <a:rPr lang="en-GB" altLang="en-US" smtClean="0"/>
              <a:t>sensitivity </a:t>
            </a:r>
            <a:br>
              <a:rPr lang="en-GB" altLang="en-US" smtClean="0"/>
            </a:br>
            <a:r>
              <a:rPr lang="en-GB" altLang="en-US" smtClean="0"/>
              <a:t>assumed</a:t>
            </a:r>
          </a:p>
          <a:p>
            <a:pPr marL="0" indent="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None/>
            </a:pPr>
            <a:r>
              <a:rPr lang="en-GB" altLang="en-US" smtClean="0"/>
              <a:t>IceCube @</a:t>
            </a:r>
            <a:br>
              <a:rPr lang="en-GB" altLang="en-US" smtClean="0"/>
            </a:br>
            <a:r>
              <a:rPr lang="en-GB" altLang="en-US" smtClean="0"/>
              <a:t>South Pole:</a:t>
            </a:r>
            <a:br>
              <a:rPr lang="en-GB" altLang="en-US" smtClean="0"/>
            </a:br>
            <a:r>
              <a:rPr lang="en-GB" altLang="en-US" smtClean="0"/>
              <a:t>Sees Northern </a:t>
            </a:r>
            <a:br>
              <a:rPr lang="en-GB" altLang="en-US" smtClean="0"/>
            </a:br>
            <a:r>
              <a:rPr lang="en-GB" altLang="en-US" smtClean="0"/>
              <a:t>hemisphere</a:t>
            </a:r>
            <a:endParaRPr lang="en-GB" altLang="en-US"/>
          </a:p>
        </p:txBody>
      </p:sp>
      <p:sp>
        <p:nvSpPr>
          <p:cNvPr id="57" name="Text Box 9"/>
          <p:cNvSpPr txBox="1">
            <a:spLocks noChangeArrowheads="1"/>
          </p:cNvSpPr>
          <p:nvPr/>
        </p:nvSpPr>
        <p:spPr bwMode="auto">
          <a:xfrm rot="2021404">
            <a:off x="1395562" y="2869039"/>
            <a:ext cx="6830716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>
                <a:solidFill>
                  <a:srgbClr val="006600"/>
                </a:solidFill>
              </a:rPr>
              <a:t>Note: Fields of view </a:t>
            </a:r>
            <a:r>
              <a:rPr lang="en-US" altLang="en-US" sz="2400" dirty="0" smtClean="0">
                <a:solidFill>
                  <a:srgbClr val="006600"/>
                </a:solidFill>
              </a:rPr>
              <a:t>are complementary for</a:t>
            </a:r>
            <a:endParaRPr lang="en-US" altLang="en-US" sz="2400" dirty="0">
              <a:solidFill>
                <a:srgbClr val="006600"/>
              </a:solidFill>
            </a:endParaRPr>
          </a:p>
          <a:p>
            <a:pPr algn="ctr"/>
            <a:r>
              <a:rPr lang="en-US" altLang="en-US" dirty="0" smtClean="0">
                <a:solidFill>
                  <a:srgbClr val="006600"/>
                </a:solidFill>
              </a:rPr>
              <a:t>any</a:t>
            </a:r>
            <a:r>
              <a:rPr lang="en-US" altLang="en-US" sz="2400" dirty="0" smtClean="0">
                <a:solidFill>
                  <a:srgbClr val="006600"/>
                </a:solidFill>
              </a:rPr>
              <a:t> </a:t>
            </a:r>
            <a:r>
              <a:rPr lang="en-US" altLang="en-US" sz="2400" dirty="0">
                <a:solidFill>
                  <a:srgbClr val="006600"/>
                </a:solidFill>
              </a:rPr>
              <a:t>given reaction channel and neutrino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8768128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8757" y="3247199"/>
            <a:ext cx="5141167" cy="951577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IceCube and the first detection of cosmic neutrinos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37119" y="6405952"/>
            <a:ext cx="7025950" cy="449262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Neutrino astronomy and neutrino physics with KM3NeT (</a:t>
            </a:r>
            <a:r>
              <a:rPr lang="en-GB" dirty="0" err="1" smtClean="0"/>
              <a:t>U.Katz</a:t>
            </a:r>
            <a:r>
              <a:rPr lang="en-GB" dirty="0" smtClean="0"/>
              <a:t>)              Particle Physics Colloquium, Univ. HD, 21.06.2016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256196"/>
            <a:ext cx="6736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Several slides adapted from:</a:t>
            </a:r>
            <a:br>
              <a:rPr lang="en-GB" sz="1600" dirty="0"/>
            </a:br>
            <a:r>
              <a:rPr lang="en-GB" sz="1600" dirty="0"/>
              <a:t>F. </a:t>
            </a:r>
            <a:r>
              <a:rPr lang="en-GB" sz="1600" dirty="0" err="1" smtClean="0"/>
              <a:t>Halzen</a:t>
            </a:r>
            <a:r>
              <a:rPr lang="en-GB" sz="1600" dirty="0" smtClean="0"/>
              <a:t>: </a:t>
            </a:r>
            <a:r>
              <a:rPr lang="en-GB" sz="1600" dirty="0"/>
              <a:t>“IceCube: the discovery of cosmic </a:t>
            </a:r>
            <a:r>
              <a:rPr lang="en-GB" sz="1600" dirty="0" smtClean="0"/>
              <a:t>neutrinos”, VHEPA 2016</a:t>
            </a:r>
          </a:p>
          <a:p>
            <a:r>
              <a:rPr lang="en-GB" sz="1600" dirty="0" smtClean="0"/>
              <a:t>K. Hanson: “IceCube Gen2”, VHEPA 2016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61496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Neutrino astronomy and neutrino physics with KM3NeT (</a:t>
            </a:r>
            <a:r>
              <a:rPr lang="en-US" dirty="0" err="1" smtClean="0">
                <a:solidFill>
                  <a:schemeClr val="tx1"/>
                </a:solidFill>
              </a:rPr>
              <a:t>U.Katz</a:t>
            </a:r>
            <a:r>
              <a:rPr lang="en-US" dirty="0" smtClean="0">
                <a:solidFill>
                  <a:schemeClr val="tx1"/>
                </a:solidFill>
              </a:rPr>
              <a:t>)              Particle Physics Colloquium, Univ. HD, 21.06.2016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>
                <a:solidFill>
                  <a:schemeClr val="tx1"/>
                </a:solidFill>
              </a:rPr>
              <a:pPr>
                <a:defRPr/>
              </a:pPr>
              <a:t>13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IceCube: A km</a:t>
            </a:r>
            <a:r>
              <a:rPr lang="en-US" altLang="en-US" baseline="30000" dirty="0">
                <a:solidFill>
                  <a:schemeClr val="bg1"/>
                </a:solidFill>
              </a:rPr>
              <a:t>3</a:t>
            </a:r>
            <a:r>
              <a:rPr lang="en-US" altLang="en-US" dirty="0">
                <a:solidFill>
                  <a:schemeClr val="bg1"/>
                </a:solidFill>
              </a:rPr>
              <a:t> detector in the Antarctic ice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626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The IceCube detector</a:t>
            </a:r>
            <a:endParaRPr lang="en-US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919570"/>
            <a:ext cx="6543675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7313" y="995046"/>
            <a:ext cx="3706812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86 strings altogether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125 m horizontal spacing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17 m vertical distance </a:t>
            </a:r>
            <a:br>
              <a:rPr lang="en-GB" altLang="en-US" sz="2000" dirty="0" smtClean="0"/>
            </a:br>
            <a:r>
              <a:rPr lang="en-GB" altLang="en-US" sz="2000" dirty="0" smtClean="0"/>
              <a:t>between Optical Modules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 km</a:t>
            </a:r>
            <a:r>
              <a:rPr lang="en-GB" altLang="en-US" sz="2000" baseline="30000" dirty="0" smtClean="0"/>
              <a:t>3</a:t>
            </a:r>
            <a:r>
              <a:rPr lang="en-GB" altLang="en-US" sz="2000" dirty="0" smtClean="0"/>
              <a:t> instrumented </a:t>
            </a:r>
            <a:br>
              <a:rPr lang="en-GB" altLang="en-US" sz="2000" dirty="0" smtClean="0"/>
            </a:br>
            <a:r>
              <a:rPr lang="en-GB" altLang="en-US" sz="2000" dirty="0" smtClean="0"/>
              <a:t>volume, depth 2450m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Deep Core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densely instrumented </a:t>
            </a:r>
            <a:br>
              <a:rPr lang="en-GB" altLang="en-US" sz="2000" dirty="0" smtClean="0"/>
            </a:br>
            <a:r>
              <a:rPr lang="en-GB" altLang="en-US" sz="2000" dirty="0" smtClean="0"/>
              <a:t>region in clearest ice 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Completed in Dec. 2010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Extremely stable and </a:t>
            </a:r>
            <a:br>
              <a:rPr lang="en-GB" altLang="en-US" dirty="0" smtClean="0"/>
            </a:br>
            <a:r>
              <a:rPr lang="en-GB" altLang="en-US" dirty="0" smtClean="0"/>
              <a:t>efficient operation since then</a:t>
            </a:r>
            <a:endParaRPr lang="en-GB" alt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1" r="14485"/>
          <a:stretch>
            <a:fillRect/>
          </a:stretch>
        </p:blipFill>
        <p:spPr bwMode="auto">
          <a:xfrm>
            <a:off x="7361238" y="4523195"/>
            <a:ext cx="1782762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6040438" y="4608920"/>
            <a:ext cx="2259012" cy="16668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6013450" y="4635907"/>
            <a:ext cx="1758950" cy="156686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22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A first glimpse at cosmic </a:t>
            </a:r>
            <a:r>
              <a:rPr lang="en-US" altLang="en-US" dirty="0" smtClean="0">
                <a:latin typeface="Symbol" panose="05050102010706020507" pitchFamily="18" charset="2"/>
              </a:rPr>
              <a:t>n</a:t>
            </a:r>
            <a:r>
              <a:rPr lang="en-US" altLang="en-US" dirty="0" smtClean="0"/>
              <a:t>’s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 and neutrino physics with KM3NeT (U.Katz)              Particle Physics Colloquium, Univ. HD, 21.06.2016</a:t>
            </a:r>
            <a:endParaRPr lang="de-DE" dirty="0"/>
          </a:p>
        </p:txBody>
      </p:sp>
      <p:sp>
        <p:nvSpPr>
          <p:cNvPr id="12" name="Rectangle 8"/>
          <p:cNvSpPr txBox="1">
            <a:spLocks noChangeArrowheads="1"/>
          </p:cNvSpPr>
          <p:nvPr/>
        </p:nvSpPr>
        <p:spPr bwMode="auto">
          <a:xfrm>
            <a:off x="565168" y="4850243"/>
            <a:ext cx="8135937" cy="119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/>
            <a:r>
              <a:rPr lang="en-US" altLang="en-US" dirty="0" smtClean="0"/>
              <a:t>First PeV events found in 2011/12 (deposited energy &gt; 10</a:t>
            </a:r>
            <a:r>
              <a:rPr lang="en-US" altLang="en-US" baseline="30000" dirty="0" smtClean="0"/>
              <a:t>15</a:t>
            </a:r>
            <a:r>
              <a:rPr lang="en-US" altLang="en-US" dirty="0" smtClean="0"/>
              <a:t> eV)</a:t>
            </a:r>
          </a:p>
          <a:p>
            <a:pPr marL="354013" indent="-354013"/>
            <a:r>
              <a:rPr lang="en-US" altLang="en-US" dirty="0" smtClean="0"/>
              <a:t>Hardly consistent with atmospheric neutrino background</a:t>
            </a:r>
          </a:p>
          <a:p>
            <a:pPr marL="354013" indent="-354013"/>
            <a:r>
              <a:rPr lang="en-US" altLang="en-US" dirty="0" smtClean="0"/>
              <a:t>Note: Cascade events without muon tracks</a:t>
            </a:r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</p:txBody>
      </p: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627063" y="1011938"/>
            <a:ext cx="3943271" cy="3548000"/>
            <a:chOff x="3347" y="703"/>
            <a:chExt cx="1361" cy="1529"/>
          </a:xfrm>
        </p:grpSpPr>
        <p:grpSp>
          <p:nvGrpSpPr>
            <p:cNvPr id="14" name="Group 7"/>
            <p:cNvGrpSpPr>
              <a:grpSpLocks/>
            </p:cNvGrpSpPr>
            <p:nvPr/>
          </p:nvGrpSpPr>
          <p:grpSpPr bwMode="auto">
            <a:xfrm>
              <a:off x="3347" y="703"/>
              <a:ext cx="1361" cy="1529"/>
              <a:chOff x="0" y="0"/>
              <a:chExt cx="1936" cy="2174"/>
            </a:xfrm>
          </p:grpSpPr>
          <p:pic>
            <p:nvPicPr>
              <p:cNvPr id="16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12" t="3557" r="12183" b="2766"/>
              <a:stretch>
                <a:fillRect/>
              </a:stretch>
            </p:blipFill>
            <p:spPr bwMode="auto">
              <a:xfrm>
                <a:off x="0" y="0"/>
                <a:ext cx="1936" cy="2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6"/>
              <p:cNvSpPr>
                <a:spLocks/>
              </p:cNvSpPr>
              <p:nvPr/>
            </p:nvSpPr>
            <p:spPr bwMode="auto">
              <a:xfrm>
                <a:off x="947" y="5"/>
                <a:ext cx="928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522288" indent="-201613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03275" indent="-160338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125538" indent="-161925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446213" indent="-160338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19034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3606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28178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2750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en-US" altLang="en-US" sz="1400">
                    <a:solidFill>
                      <a:srgbClr val="FFFFFF"/>
                    </a:solidFill>
                    <a:latin typeface="Arial Bold" charset="0"/>
                    <a:ea typeface="ＭＳ Ｐゴシック" panose="020B0600070205080204" pitchFamily="34" charset="-128"/>
                    <a:sym typeface="Arial Bold" charset="0"/>
                  </a:rPr>
                  <a:t>Aug. 9, 2011</a:t>
                </a:r>
              </a:p>
            </p:txBody>
          </p:sp>
        </p:grp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4206" y="1959"/>
              <a:ext cx="323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 sz="2000">
                  <a:solidFill>
                    <a:schemeClr val="bg1"/>
                  </a:solidFill>
                </a:rPr>
                <a:t>Bert</a:t>
              </a:r>
            </a:p>
          </p:txBody>
        </p:sp>
      </p:grpSp>
      <p:grpSp>
        <p:nvGrpSpPr>
          <p:cNvPr id="18" name="Group 15"/>
          <p:cNvGrpSpPr>
            <a:grpSpLocks/>
          </p:cNvGrpSpPr>
          <p:nvPr/>
        </p:nvGrpSpPr>
        <p:grpSpPr bwMode="auto">
          <a:xfrm>
            <a:off x="4898283" y="1011549"/>
            <a:ext cx="3864717" cy="3532459"/>
            <a:chOff x="3347" y="2278"/>
            <a:chExt cx="1367" cy="1496"/>
          </a:xfrm>
        </p:grpSpPr>
        <p:grpSp>
          <p:nvGrpSpPr>
            <p:cNvPr id="19" name="Group 4"/>
            <p:cNvGrpSpPr>
              <a:grpSpLocks/>
            </p:cNvGrpSpPr>
            <p:nvPr/>
          </p:nvGrpSpPr>
          <p:grpSpPr bwMode="auto">
            <a:xfrm>
              <a:off x="3347" y="2278"/>
              <a:ext cx="1367" cy="1496"/>
              <a:chOff x="0" y="0"/>
              <a:chExt cx="1944" cy="2128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62" t="9558" r="8614" b="5515"/>
              <a:stretch>
                <a:fillRect/>
              </a:stretch>
            </p:blipFill>
            <p:spPr bwMode="auto">
              <a:xfrm>
                <a:off x="0" y="0"/>
                <a:ext cx="1944" cy="2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3"/>
              <p:cNvSpPr>
                <a:spLocks/>
              </p:cNvSpPr>
              <p:nvPr/>
            </p:nvSpPr>
            <p:spPr bwMode="auto">
              <a:xfrm>
                <a:off x="939" y="29"/>
                <a:ext cx="944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522288" indent="-201613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03275" indent="-160338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125538" indent="-161925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446213" indent="-160338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19034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3606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28178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2750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en-US" altLang="en-US" sz="1400">
                    <a:solidFill>
                      <a:srgbClr val="FFFFFF"/>
                    </a:solidFill>
                    <a:latin typeface="Arial Bold" charset="0"/>
                    <a:ea typeface="ＭＳ Ｐゴシック" panose="020B0600070205080204" pitchFamily="34" charset="-128"/>
                    <a:sym typeface="Arial Bold" charset="0"/>
                  </a:rPr>
                  <a:t>Jan 3, 2012</a:t>
                </a:r>
              </a:p>
            </p:txBody>
          </p:sp>
        </p:grpSp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4213" y="3483"/>
              <a:ext cx="385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 sz="2000" dirty="0">
                  <a:solidFill>
                    <a:schemeClr val="bg1"/>
                  </a:solidFill>
                </a:rPr>
                <a:t>Ernie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grpSp>
        <p:nvGrpSpPr>
          <p:cNvPr id="6" name="Group 5"/>
          <p:cNvGrpSpPr/>
          <p:nvPr/>
        </p:nvGrpSpPr>
        <p:grpSpPr>
          <a:xfrm>
            <a:off x="0" y="-21339"/>
            <a:ext cx="9144000" cy="6879340"/>
            <a:chOff x="0" y="-21339"/>
            <a:chExt cx="9144000" cy="6879340"/>
          </a:xfrm>
        </p:grpSpPr>
        <p:pic>
          <p:nvPicPr>
            <p:cNvPr id="23" name="Picture 22" descr="8-Event_Scale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1339"/>
              <a:ext cx="9144000" cy="687934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830641" y="6107439"/>
              <a:ext cx="21371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Big Bird, 2.0 PeV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13753737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Systematic search for such events …</a:t>
            </a:r>
            <a:endParaRPr lang="en-US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06" y="1073020"/>
            <a:ext cx="4359442" cy="526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52372" y="1362995"/>
            <a:ext cx="3767378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Select events interacting</a:t>
            </a:r>
            <a:br>
              <a:rPr lang="en-US" sz="2000" dirty="0" smtClean="0"/>
            </a:br>
            <a:r>
              <a:rPr lang="en-US" sz="2000" dirty="0" smtClean="0"/>
              <a:t>inside the detector only</a:t>
            </a:r>
            <a:endParaRPr lang="en-US" sz="2000" dirty="0"/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N</a:t>
            </a:r>
            <a:r>
              <a:rPr lang="en-US" sz="2000" dirty="0" smtClean="0"/>
              <a:t>o light in the veto region</a:t>
            </a:r>
            <a:endParaRPr lang="en-US" sz="2000" dirty="0"/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V</a:t>
            </a:r>
            <a:r>
              <a:rPr lang="en-US" sz="2000" dirty="0" smtClean="0"/>
              <a:t>eto for atmospheric</a:t>
            </a:r>
            <a:br>
              <a:rPr lang="en-US" sz="2000" dirty="0" smtClean="0"/>
            </a:br>
            <a:r>
              <a:rPr lang="en-US" sz="2000" dirty="0" smtClean="0"/>
              <a:t>muons and neutrinos</a:t>
            </a:r>
            <a:br>
              <a:rPr lang="en-US" sz="2000" dirty="0" smtClean="0"/>
            </a:br>
            <a:r>
              <a:rPr lang="en-US" sz="2000" dirty="0" smtClean="0"/>
              <a:t>(which are typically </a:t>
            </a:r>
            <a:br>
              <a:rPr lang="en-US" sz="2000" dirty="0" smtClean="0"/>
            </a:br>
            <a:r>
              <a:rPr lang="en-US" sz="2000" dirty="0" smtClean="0"/>
              <a:t>accompanied by muons)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E</a:t>
            </a:r>
            <a:r>
              <a:rPr lang="en-US" sz="2000" dirty="0" smtClean="0"/>
              <a:t>nergy </a:t>
            </a:r>
            <a:r>
              <a:rPr lang="en-US" sz="2000" dirty="0"/>
              <a:t>measurement: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total </a:t>
            </a:r>
            <a:r>
              <a:rPr lang="en-US" sz="2000" dirty="0"/>
              <a:t>absorption </a:t>
            </a:r>
            <a:r>
              <a:rPr lang="en-US" sz="2000" dirty="0" smtClean="0"/>
              <a:t>calorimetry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en-US" sz="2000" dirty="0" smtClean="0">
                <a:sym typeface="Wingdings" panose="05000000000000000000" pitchFamily="2" charset="2"/>
              </a:rPr>
              <a:t> 	“High-energy starting </a:t>
            </a:r>
            <a:br>
              <a:rPr lang="en-US" sz="2000" dirty="0" smtClean="0">
                <a:sym typeface="Wingdings" panose="05000000000000000000" pitchFamily="2" charset="2"/>
              </a:rPr>
            </a:br>
            <a:r>
              <a:rPr lang="en-US" sz="2000" dirty="0" smtClean="0">
                <a:sym typeface="Wingdings" panose="05000000000000000000" pitchFamily="2" charset="2"/>
              </a:rPr>
              <a:t> 	events” (HESE)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en-US" sz="2000" dirty="0" smtClean="0">
                <a:sym typeface="Wingdings" panose="05000000000000000000" pitchFamily="2" charset="2"/>
              </a:rPr>
              <a:t>Meanwhile further analyses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7338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… success!</a:t>
            </a:r>
            <a:endParaRPr lang="en-US" altLang="en-US" dirty="0"/>
          </a:p>
        </p:txBody>
      </p:sp>
      <p:pic>
        <p:nvPicPr>
          <p:cNvPr id="7" name="Picture 6" descr="3dvetocharg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73" y="1014411"/>
            <a:ext cx="7192436" cy="5394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82" y="1104120"/>
            <a:ext cx="1769372" cy="2827870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9" name="TextBox 8"/>
          <p:cNvSpPr txBox="1"/>
          <p:nvPr/>
        </p:nvSpPr>
        <p:spPr>
          <a:xfrm>
            <a:off x="294636" y="4752286"/>
            <a:ext cx="19303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26 events in </a:t>
            </a:r>
            <a:br>
              <a:rPr lang="en-GB" dirty="0" smtClean="0"/>
            </a:br>
            <a:r>
              <a:rPr lang="en-GB" dirty="0" smtClean="0"/>
              <a:t>one year</a:t>
            </a:r>
            <a:br>
              <a:rPr lang="en-GB" dirty="0" smtClean="0"/>
            </a:br>
            <a:r>
              <a:rPr lang="en-GB" dirty="0" smtClean="0"/>
              <a:t>of data!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39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Where do they come from?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 and neutrino physics with KM3NeT (U.Katz)              Particle Physics Colloquium, Univ. HD, 21.06.2016</a:t>
            </a:r>
            <a:endParaRPr lang="de-DE" dirty="0"/>
          </a:p>
        </p:txBody>
      </p:sp>
      <p:grpSp>
        <p:nvGrpSpPr>
          <p:cNvPr id="5" name="Group 4"/>
          <p:cNvGrpSpPr/>
          <p:nvPr/>
        </p:nvGrpSpPr>
        <p:grpSpPr>
          <a:xfrm>
            <a:off x="632637" y="1186866"/>
            <a:ext cx="8052679" cy="5115162"/>
            <a:chOff x="632637" y="1186866"/>
            <a:chExt cx="8052679" cy="5115162"/>
          </a:xfrm>
        </p:grpSpPr>
        <p:pic>
          <p:nvPicPr>
            <p:cNvPr id="7" name="Picture 3" descr="C:\Users\halzen\AppData\Local\Temp\galactic_all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637" y="1186866"/>
              <a:ext cx="8052679" cy="5115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32637" y="1199185"/>
              <a:ext cx="2117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2 years HESE</a:t>
              </a:r>
              <a:endParaRPr lang="en-GB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5741" y="1202289"/>
            <a:ext cx="7929761" cy="4831476"/>
            <a:chOff x="635741" y="1202289"/>
            <a:chExt cx="7929761" cy="48314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3771" y="1372336"/>
              <a:ext cx="7781731" cy="466142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35741" y="1202289"/>
              <a:ext cx="276060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3</a:t>
              </a:r>
              <a:r>
                <a:rPr lang="en-GB" dirty="0" smtClean="0"/>
                <a:t> years HESE</a:t>
              </a:r>
              <a:endParaRPr lang="en-GB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4155" y="1151142"/>
            <a:ext cx="8089641" cy="5277256"/>
            <a:chOff x="614155" y="1207128"/>
            <a:chExt cx="8089641" cy="5277256"/>
          </a:xfrm>
        </p:grpSpPr>
        <p:pic>
          <p:nvPicPr>
            <p:cNvPr id="13" name="Picture 12" descr="AllSkyScanAll_SkyMap_Galactic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55" y="1207128"/>
              <a:ext cx="8089641" cy="527725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67747" y="1265626"/>
              <a:ext cx="254707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4 years HESE</a:t>
              </a:r>
              <a:endParaRPr lang="en-GB" dirty="0"/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5074266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IceCube events from blazars?</a:t>
            </a:r>
            <a:endParaRPr lang="en-US" altLang="en-US" dirty="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21258" y="1567542"/>
            <a:ext cx="3622645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69875" indent="-269875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Multi-messenger analysis using Fermi-LAT and radio data</a:t>
            </a:r>
          </a:p>
          <a:p>
            <a:pPr marL="269875" indent="-269875" defTabSz="914400" eaLnBrk="1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Candidate source for Big Bird: “</a:t>
            </a:r>
            <a:r>
              <a:rPr lang="en-US" sz="2000" dirty="0"/>
              <a:t>F</a:t>
            </a:r>
            <a:r>
              <a:rPr lang="en-US" sz="2000" dirty="0" smtClean="0"/>
              <a:t>lat-spectrum radio quasar (FSRQ)” </a:t>
            </a:r>
            <a:r>
              <a:rPr lang="en-GB" sz="2000" dirty="0" smtClean="0"/>
              <a:t>B1424-418 –  temporally </a:t>
            </a:r>
            <a:r>
              <a:rPr lang="en-GB" sz="2000" dirty="0"/>
              <a:t>and spatially </a:t>
            </a:r>
            <a:r>
              <a:rPr lang="en-GB" sz="2000" dirty="0" smtClean="0"/>
              <a:t>coincident</a:t>
            </a:r>
          </a:p>
          <a:p>
            <a:pPr marL="269875" indent="-269875" defTabSz="914400" eaLnBrk="1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000" dirty="0" smtClean="0"/>
              <a:t>Consistent with astrophysical modelling</a:t>
            </a:r>
          </a:p>
          <a:p>
            <a:pPr marL="269875" indent="-269875" defTabSz="914400" eaLnBrk="1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000" dirty="0" smtClean="0"/>
              <a:t>Probability for random association 5%</a:t>
            </a:r>
            <a:endParaRPr lang="en-US" sz="2000" dirty="0" smtClean="0"/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904" y="1239967"/>
            <a:ext cx="5465413" cy="48780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5877" y="5930262"/>
            <a:ext cx="3288080" cy="584775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2"/>
                </a:solidFill>
              </a:rPr>
              <a:t>M. </a:t>
            </a:r>
            <a:r>
              <a:rPr lang="en-GB" sz="1600" dirty="0" err="1" smtClean="0">
                <a:solidFill>
                  <a:schemeClr val="accent2"/>
                </a:solidFill>
              </a:rPr>
              <a:t>Kadler</a:t>
            </a:r>
            <a:r>
              <a:rPr lang="en-GB" sz="1600" dirty="0" smtClean="0">
                <a:solidFill>
                  <a:schemeClr val="accent2"/>
                </a:solidFill>
              </a:rPr>
              <a:t> et al., arXiv:1602.02012</a:t>
            </a:r>
            <a:br>
              <a:rPr lang="en-GB" sz="1600" dirty="0" smtClean="0">
                <a:solidFill>
                  <a:schemeClr val="accent2"/>
                </a:solidFill>
              </a:rPr>
            </a:br>
            <a:r>
              <a:rPr lang="en-GB" sz="1600" dirty="0" smtClean="0">
                <a:solidFill>
                  <a:schemeClr val="accent2"/>
                </a:solidFill>
              </a:rPr>
              <a:t>to appear in Nature Physics</a:t>
            </a:r>
            <a:endParaRPr lang="en-GB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The plan for the next 45+ minutes</a:t>
            </a:r>
            <a:endParaRPr lang="en-US" altLang="en-US" dirty="0"/>
          </a:p>
        </p:txBody>
      </p:sp>
      <p:pic>
        <p:nvPicPr>
          <p:cNvPr id="7" name="Picture 8" descr="km3net_logo_transp_larg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286" y="814261"/>
            <a:ext cx="5635114" cy="5611812"/>
          </a:xfrm>
          <a:prstGeom prst="rect">
            <a:avLst/>
          </a:prstGeom>
          <a:noFill/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49862" y="1442941"/>
            <a:ext cx="8281988" cy="3621088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700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de-DE" sz="2800" dirty="0" smtClean="0"/>
              <a:t>Introduction to neutrino astronomy</a:t>
            </a:r>
          </a:p>
          <a:p>
            <a:pPr marL="393700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de-DE" sz="2800" dirty="0" smtClean="0"/>
              <a:t>First detection of cosmic neutrinos with IceCube</a:t>
            </a:r>
          </a:p>
          <a:p>
            <a:pPr marL="393700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de-DE" sz="2800" dirty="0" smtClean="0"/>
              <a:t>KM3NeT: Design, status, prospects</a:t>
            </a:r>
          </a:p>
          <a:p>
            <a:pPr marL="393700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de-DE" sz="2800" dirty="0" smtClean="0"/>
              <a:t>Measuring the neutrino mass hierarchy</a:t>
            </a:r>
          </a:p>
          <a:p>
            <a:pPr marL="393700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de-DE" sz="2800" dirty="0" smtClean="0"/>
              <a:t>Summary and outlook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914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2" y="346083"/>
            <a:ext cx="8135937" cy="360362"/>
          </a:xfrm>
        </p:spPr>
        <p:txBody>
          <a:bodyPr/>
          <a:lstStyle/>
          <a:p>
            <a:r>
              <a:rPr lang="en-GB" dirty="0" smtClean="0"/>
              <a:t>And now?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32637" y="1446245"/>
            <a:ext cx="8302333" cy="406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sz="2400" dirty="0" smtClean="0">
                <a:sym typeface="Wingdings" panose="05000000000000000000" pitchFamily="2" charset="2"/>
              </a:rPr>
              <a:t>More data needed to draw firm conclusions!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sz="2400" dirty="0" smtClean="0">
                <a:sym typeface="Wingdings" panose="05000000000000000000" pitchFamily="2" charset="2"/>
              </a:rPr>
              <a:t>Future projects: KM3NeT and IceCube-Gen2</a:t>
            </a:r>
            <a:endParaRPr lang="en-GB" altLang="en-US" sz="2400" dirty="0" smtClean="0"/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endParaRPr lang="en-GB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6842" y="2895145"/>
            <a:ext cx="3300904" cy="201593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KM3NeT-ORCA:</a:t>
            </a:r>
            <a:br>
              <a:rPr lang="en-GB" sz="2000" dirty="0" smtClean="0"/>
            </a:br>
            <a:r>
              <a:rPr lang="en-GB" sz="2000" dirty="0" smtClean="0"/>
              <a:t>Dense array, </a:t>
            </a:r>
            <a:r>
              <a:rPr lang="en-GB" sz="2000" dirty="0" smtClean="0">
                <a:latin typeface="Symbol" panose="05050102010706020507" pitchFamily="18" charset="2"/>
              </a:rPr>
              <a:t>n</a:t>
            </a:r>
            <a:r>
              <a:rPr lang="en-GB" sz="2000" dirty="0" smtClean="0"/>
              <a:t> physics</a:t>
            </a:r>
            <a:br>
              <a:rPr lang="en-GB" sz="2000" dirty="0" smtClean="0"/>
            </a:br>
            <a:r>
              <a:rPr lang="en-GB" sz="2000" dirty="0" smtClean="0"/>
              <a:t>Construction 2017-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KM3NeT-ARCA:</a:t>
            </a:r>
            <a:br>
              <a:rPr lang="en-GB" sz="2000" dirty="0" smtClean="0"/>
            </a:br>
            <a:r>
              <a:rPr lang="en-GB" sz="2000" dirty="0" smtClean="0"/>
              <a:t>High-energy </a:t>
            </a:r>
            <a:r>
              <a:rPr lang="en-GB" sz="2000" dirty="0" smtClean="0">
                <a:latin typeface="Symbol" panose="05050102010706020507" pitchFamily="18" charset="2"/>
              </a:rPr>
              <a:t>n</a:t>
            </a:r>
            <a:r>
              <a:rPr lang="en-GB" sz="2000" dirty="0" smtClean="0"/>
              <a:t> telescope</a:t>
            </a:r>
            <a:br>
              <a:rPr lang="en-GB" sz="2000" dirty="0" smtClean="0"/>
            </a:br>
            <a:r>
              <a:rPr lang="en-GB" sz="2000" dirty="0" smtClean="0"/>
              <a:t>Construction 2018-</a:t>
            </a:r>
            <a:endParaRPr lang="en-GB" sz="2000" dirty="0"/>
          </a:p>
        </p:txBody>
      </p:sp>
      <p:sp>
        <p:nvSpPr>
          <p:cNvPr id="9" name="Oval 8"/>
          <p:cNvSpPr/>
          <p:nvPr/>
        </p:nvSpPr>
        <p:spPr>
          <a:xfrm>
            <a:off x="3044757" y="1896894"/>
            <a:ext cx="1303507" cy="661480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>
            <a:off x="4850906" y="1947236"/>
            <a:ext cx="3300904" cy="3540216"/>
            <a:chOff x="4850906" y="1947236"/>
            <a:chExt cx="3300904" cy="3540216"/>
          </a:xfrm>
        </p:grpSpPr>
        <p:sp>
          <p:nvSpPr>
            <p:cNvPr id="7" name="TextBox 6"/>
            <p:cNvSpPr txBox="1"/>
            <p:nvPr/>
          </p:nvSpPr>
          <p:spPr>
            <a:xfrm>
              <a:off x="4850906" y="2855962"/>
              <a:ext cx="3300904" cy="263149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2000" dirty="0" smtClean="0"/>
                <a:t>PINGU:</a:t>
              </a:r>
              <a:br>
                <a:rPr lang="en-GB" sz="2000" dirty="0" smtClean="0"/>
              </a:br>
              <a:r>
                <a:rPr lang="en-GB" sz="2000" dirty="0" smtClean="0"/>
                <a:t>Dense array, </a:t>
              </a:r>
              <a:r>
                <a:rPr lang="en-GB" sz="2000" dirty="0" smtClean="0">
                  <a:latin typeface="Symbol" panose="05050102010706020507" pitchFamily="18" charset="2"/>
                </a:rPr>
                <a:t>n</a:t>
              </a:r>
              <a:r>
                <a:rPr lang="en-GB" sz="2000" dirty="0" smtClean="0"/>
                <a:t> physics</a:t>
              </a:r>
              <a:br>
                <a:rPr lang="en-GB" sz="2000" dirty="0" smtClean="0"/>
              </a:br>
              <a:r>
                <a:rPr lang="en-GB" sz="2000" dirty="0" smtClean="0"/>
                <a:t>Construction 2021-</a:t>
              </a:r>
            </a:p>
            <a:p>
              <a:pPr marL="34290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2000" dirty="0" smtClean="0"/>
                <a:t>Gen2-HEX:</a:t>
              </a:r>
              <a:br>
                <a:rPr lang="en-GB" sz="2000" dirty="0" smtClean="0"/>
              </a:br>
              <a:r>
                <a:rPr lang="en-GB" sz="2000" dirty="0" smtClean="0"/>
                <a:t>High-energy </a:t>
              </a:r>
              <a:r>
                <a:rPr lang="en-GB" sz="2000" dirty="0" smtClean="0">
                  <a:latin typeface="Symbol" panose="05050102010706020507" pitchFamily="18" charset="2"/>
                </a:rPr>
                <a:t>n</a:t>
              </a:r>
              <a:r>
                <a:rPr lang="en-GB" sz="2000" dirty="0" smtClean="0"/>
                <a:t> telescope</a:t>
              </a:r>
              <a:br>
                <a:rPr lang="en-GB" sz="2000" dirty="0" smtClean="0"/>
              </a:br>
              <a:r>
                <a:rPr lang="en-GB" sz="2000" dirty="0" smtClean="0"/>
                <a:t>Surface array</a:t>
              </a:r>
              <a:br>
                <a:rPr lang="en-GB" sz="2000" dirty="0" smtClean="0"/>
              </a:br>
              <a:r>
                <a:rPr lang="en-GB" sz="2000" dirty="0" smtClean="0"/>
                <a:t>Radio array ?</a:t>
              </a:r>
              <a:br>
                <a:rPr lang="en-GB" sz="2000" dirty="0" smtClean="0"/>
              </a:br>
              <a:r>
                <a:rPr lang="en-GB" sz="2000" dirty="0" smtClean="0"/>
                <a:t>Construction 2025-</a:t>
              </a:r>
              <a:endParaRPr lang="en-GB" sz="2000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4902740" y="1947236"/>
              <a:ext cx="2324911" cy="56079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Arrow Connector 11"/>
            <p:cNvCxnSpPr>
              <a:endCxn id="7" idx="0"/>
            </p:cNvCxnSpPr>
            <p:nvPr/>
          </p:nvCxnSpPr>
          <p:spPr>
            <a:xfrm>
              <a:off x="6361889" y="2508031"/>
              <a:ext cx="139469" cy="34793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/>
          <p:cNvCxnSpPr/>
          <p:nvPr/>
        </p:nvCxnSpPr>
        <p:spPr>
          <a:xfrm flipH="1">
            <a:off x="3346315" y="2558374"/>
            <a:ext cx="184826" cy="336771"/>
          </a:xfrm>
          <a:prstGeom prst="straightConnector1">
            <a:avLst/>
          </a:prstGeom>
          <a:ln>
            <a:solidFill>
              <a:srgbClr val="0070C0"/>
            </a:solidFill>
            <a:headEnd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37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936" y="3256676"/>
            <a:ext cx="4580321" cy="1418107"/>
          </a:xfrm>
        </p:spPr>
        <p:txBody>
          <a:bodyPr>
            <a:noAutofit/>
          </a:bodyPr>
          <a:lstStyle/>
          <a:p>
            <a:pPr algn="ctr"/>
            <a:r>
              <a:rPr lang="en-US" altLang="de-DE" dirty="0"/>
              <a:t>Neutrino astronomy in the Mediterranean Sea:</a:t>
            </a:r>
            <a:br>
              <a:rPr lang="en-US" altLang="de-DE" dirty="0"/>
            </a:br>
            <a:r>
              <a:rPr lang="en-US" altLang="de-DE" dirty="0"/>
              <a:t>ANTARES and KM3NeT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37118" y="6405952"/>
            <a:ext cx="6997959" cy="449262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Neutrino astronomy and neutrino physics with KM3NeT (</a:t>
            </a:r>
            <a:r>
              <a:rPr lang="en-GB" dirty="0" err="1" smtClean="0"/>
              <a:t>U.Katz</a:t>
            </a:r>
            <a:r>
              <a:rPr lang="en-GB" dirty="0" smtClean="0"/>
              <a:t>)              Particle Physics Colloquium, Univ. HD, 21.06.2016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598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2" y="346083"/>
            <a:ext cx="8135937" cy="360362"/>
          </a:xfrm>
        </p:spPr>
        <p:txBody>
          <a:bodyPr/>
          <a:lstStyle/>
          <a:p>
            <a:r>
              <a:rPr lang="en-US" dirty="0" smtClean="0"/>
              <a:t>ANTARES</a:t>
            </a:r>
            <a:r>
              <a:rPr lang="en-US" dirty="0"/>
              <a:t>: The first deep-sea </a:t>
            </a:r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dirty="0"/>
              <a:t> telescope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1177925" y="937437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1136650" y="5980924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7" name="Picture 10" descr="antares_sc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7054"/>
            <a:ext cx="6708710" cy="518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/>
          <p:cNvSpPr txBox="1">
            <a:spLocks noChangeArrowheads="1"/>
          </p:cNvSpPr>
          <p:nvPr/>
        </p:nvSpPr>
        <p:spPr>
          <a:xfrm>
            <a:off x="6055566" y="1053554"/>
            <a:ext cx="3088434" cy="488473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Installed near Toulon at a depth of 2475m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/>
              <a:t>12 strings with 25 storeys </a:t>
            </a:r>
            <a:r>
              <a:rPr lang="en-GB" altLang="en-US" dirty="0" smtClean="0"/>
              <a:t>each, instrumented volume ~0.01km</a:t>
            </a:r>
            <a:r>
              <a:rPr lang="en-GB" altLang="en-US" baseline="30000" dirty="0" smtClean="0"/>
              <a:t>3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Data taking in full configuration since 2008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Proof of principle of deep-sea </a:t>
            </a:r>
            <a:r>
              <a:rPr lang="en-GB" altLang="en-US" dirty="0" smtClean="0">
                <a:latin typeface="Symbol" panose="05050102010706020507" pitchFamily="18" charset="2"/>
              </a:rPr>
              <a:t>n</a:t>
            </a:r>
            <a:r>
              <a:rPr lang="en-GB" altLang="en-US" dirty="0" smtClean="0"/>
              <a:t> telescope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Lots of results – but (too) small for cosmic neutrinos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372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mtClean="0"/>
              <a:t>ANTARES and IceCube: Combined analysis</a:t>
            </a:r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29439"/>
            <a:ext cx="4468393" cy="3577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94" y="929437"/>
            <a:ext cx="4607238" cy="3626113"/>
          </a:xfrm>
          <a:prstGeom prst="rect">
            <a:avLst/>
          </a:prstGeom>
        </p:spPr>
      </p:pic>
      <p:sp>
        <p:nvSpPr>
          <p:cNvPr id="9" name="Rectangle 8"/>
          <p:cNvSpPr txBox="1">
            <a:spLocks noChangeArrowheads="1"/>
          </p:cNvSpPr>
          <p:nvPr/>
        </p:nvSpPr>
        <p:spPr>
          <a:xfrm>
            <a:off x="345233" y="4701871"/>
            <a:ext cx="8798767" cy="148223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Common analysis of ANTARES and IceCube data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Search for point-like neutrino sources, spectrum ~ E</a:t>
            </a:r>
            <a:r>
              <a:rPr lang="en-GB" altLang="en-US" b="1" baseline="44000" dirty="0"/>
              <a:t> </a:t>
            </a:r>
            <a:r>
              <a:rPr lang="en-GB" altLang="en-US" b="1" baseline="44000" dirty="0" smtClean="0"/>
              <a:t>–</a:t>
            </a:r>
            <a:r>
              <a:rPr lang="en-GB" altLang="en-US" b="1" baseline="44000" dirty="0" smtClean="0">
                <a:latin typeface="Symbol" panose="05050102010706020507" pitchFamily="18" charset="2"/>
              </a:rPr>
              <a:t>g</a:t>
            </a:r>
            <a:r>
              <a:rPr lang="en-GB" altLang="en-US" dirty="0" smtClean="0"/>
              <a:t> * </a:t>
            </a:r>
            <a:r>
              <a:rPr lang="en-GB" altLang="en-US" dirty="0" err="1" smtClean="0"/>
              <a:t>cutoff</a:t>
            </a:r>
            <a:r>
              <a:rPr lang="en-GB" altLang="en-US" dirty="0" smtClean="0"/>
              <a:t>(</a:t>
            </a:r>
            <a:r>
              <a:rPr lang="en-GB" altLang="en-US" dirty="0" err="1" smtClean="0"/>
              <a:t>E</a:t>
            </a:r>
            <a:r>
              <a:rPr lang="en-GB" altLang="en-US" baseline="-25000" dirty="0" err="1" smtClean="0"/>
              <a:t>cutoff</a:t>
            </a:r>
            <a:r>
              <a:rPr lang="en-GB" altLang="en-US" dirty="0" smtClean="0"/>
              <a:t>)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Substantial contribution from ANTARES for spectra with </a:t>
            </a:r>
            <a:r>
              <a:rPr lang="en-GB" altLang="en-US" dirty="0" err="1" smtClean="0"/>
              <a:t>E</a:t>
            </a:r>
            <a:r>
              <a:rPr lang="en-GB" altLang="en-US" baseline="-25000" dirty="0" err="1" smtClean="0"/>
              <a:t>cutoff</a:t>
            </a:r>
            <a:r>
              <a:rPr lang="en-GB" altLang="en-US" dirty="0" smtClean="0"/>
              <a:t> ~ 100 TeV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5213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The KM3NeT concept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 and neutrino physics with KM3NeT (U.Katz)              Particle Physics Colloquium, Univ. HD, 21.06.2016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3" y="911067"/>
            <a:ext cx="8814816" cy="527304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175758" y="2981912"/>
            <a:ext cx="3768725" cy="2938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938" indent="-2619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mtClean="0"/>
              <a:t>Deep-sea array of photodetectors</a:t>
            </a:r>
          </a:p>
          <a:p>
            <a:pPr marL="261938" indent="-2619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mtClean="0"/>
              <a:t>Multi-PMT modules </a:t>
            </a:r>
            <a:br>
              <a:rPr lang="en-GB" altLang="en-US" smtClean="0"/>
            </a:br>
            <a:r>
              <a:rPr lang="en-GB" altLang="en-US" smtClean="0"/>
              <a:t>(31 3’’-PMTs in one sphere)</a:t>
            </a:r>
          </a:p>
          <a:p>
            <a:pPr marL="261938" indent="-2619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mtClean="0"/>
              <a:t>18 modules per string</a:t>
            </a:r>
            <a:br>
              <a:rPr lang="en-GB" altLang="en-US" smtClean="0"/>
            </a:br>
            <a:r>
              <a:rPr lang="en-GB" altLang="en-US" smtClean="0"/>
              <a:t>(detection unit)</a:t>
            </a:r>
          </a:p>
          <a:p>
            <a:pPr marL="261938" indent="-2619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mtClean="0"/>
              <a:t>115 strings per building block</a:t>
            </a:r>
          </a:p>
          <a:p>
            <a:pPr marL="261938" indent="-2619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mtClean="0"/>
              <a:t>All data to shore</a:t>
            </a:r>
            <a:endParaRPr lang="en-GB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931677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5" y="-1"/>
            <a:ext cx="9144000" cy="68548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Neutrino astronomy and neutrino physics with KM3NeT (</a:t>
            </a:r>
            <a:r>
              <a:rPr lang="en-US" dirty="0" err="1" smtClean="0">
                <a:solidFill>
                  <a:schemeClr val="tx1"/>
                </a:solidFill>
              </a:rPr>
              <a:t>U.Katz</a:t>
            </a:r>
            <a:r>
              <a:rPr lang="en-US" dirty="0" smtClean="0">
                <a:solidFill>
                  <a:schemeClr val="tx1"/>
                </a:solidFill>
              </a:rPr>
              <a:t>)              Particle Physics Colloquium, Univ. HD, 21.06.2016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>
                <a:solidFill>
                  <a:schemeClr val="tx1"/>
                </a:solidFill>
              </a:rPr>
              <a:pPr>
                <a:defRPr/>
              </a:pPr>
              <a:t>25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>
                <a:solidFill>
                  <a:schemeClr val="bg1"/>
                </a:solidFill>
              </a:rPr>
              <a:t>The KM3NeT Collaboration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5"/>
          <p:cNvGrpSpPr>
            <a:grpSpLocks noChangeAspect="1"/>
          </p:cNvGrpSpPr>
          <p:nvPr/>
        </p:nvGrpSpPr>
        <p:grpSpPr bwMode="auto">
          <a:xfrm>
            <a:off x="5556634" y="3031757"/>
            <a:ext cx="3632200" cy="3767137"/>
            <a:chOff x="975" y="768"/>
            <a:chExt cx="2544" cy="2640"/>
          </a:xfrm>
        </p:grpSpPr>
        <p:grpSp>
          <p:nvGrpSpPr>
            <p:cNvPr id="12" name="Group 3"/>
            <p:cNvGrpSpPr>
              <a:grpSpLocks/>
            </p:cNvGrpSpPr>
            <p:nvPr/>
          </p:nvGrpSpPr>
          <p:grpSpPr bwMode="auto">
            <a:xfrm>
              <a:off x="975" y="768"/>
              <a:ext cx="2544" cy="2640"/>
              <a:chOff x="1407" y="816"/>
              <a:chExt cx="2544" cy="2640"/>
            </a:xfrm>
          </p:grpSpPr>
          <p:graphicFrame>
            <p:nvGraphicFramePr>
              <p:cNvPr id="19" name="Object 3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31578150"/>
                  </p:ext>
                </p:extLst>
              </p:nvPr>
            </p:nvGraphicFramePr>
            <p:xfrm>
              <a:off x="1407" y="816"/>
              <a:ext cx="2544" cy="26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05" name="CorelDRAW" r:id="rId3" imgW="5672520" imgH="5475240" progId="CorelDRAW.Graphic.11">
                      <p:embed/>
                    </p:oleObj>
                  </mc:Choice>
                  <mc:Fallback>
                    <p:oleObj name="CorelDRAW" r:id="rId3" imgW="5672520" imgH="5475240" progId="CorelDRAW.Graphic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624" t="3368" r="12343" b="4034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07" y="816"/>
                            <a:ext cx="2544" cy="26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" name="Rectangle 5"/>
              <p:cNvSpPr>
                <a:spLocks noChangeArrowheads="1"/>
              </p:cNvSpPr>
              <p:nvPr/>
            </p:nvSpPr>
            <p:spPr bwMode="auto">
              <a:xfrm>
                <a:off x="2312" y="1210"/>
                <a:ext cx="720" cy="23"/>
              </a:xfrm>
              <a:prstGeom prst="rect">
                <a:avLst/>
              </a:prstGeom>
              <a:solidFill>
                <a:srgbClr val="009999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21" name="Rectangle 6"/>
              <p:cNvSpPr>
                <a:spLocks noChangeArrowheads="1"/>
              </p:cNvSpPr>
              <p:nvPr/>
            </p:nvSpPr>
            <p:spPr bwMode="auto">
              <a:xfrm>
                <a:off x="2123" y="1296"/>
                <a:ext cx="1083" cy="23"/>
              </a:xfrm>
              <a:prstGeom prst="rect">
                <a:avLst/>
              </a:prstGeom>
              <a:solidFill>
                <a:srgbClr val="009999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 rot="5400000">
                <a:off x="2206" y="1847"/>
                <a:ext cx="1083" cy="23"/>
              </a:xfrm>
              <a:prstGeom prst="rect">
                <a:avLst/>
              </a:prstGeom>
              <a:solidFill>
                <a:srgbClr val="009999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23" name="Rectangle 8"/>
              <p:cNvSpPr>
                <a:spLocks noChangeArrowheads="1"/>
              </p:cNvSpPr>
              <p:nvPr/>
            </p:nvSpPr>
            <p:spPr bwMode="auto">
              <a:xfrm rot="-5400000">
                <a:off x="2239" y="1665"/>
                <a:ext cx="720" cy="23"/>
              </a:xfrm>
              <a:prstGeom prst="rect">
                <a:avLst/>
              </a:prstGeom>
              <a:solidFill>
                <a:srgbClr val="009999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00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2064" y="1056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2064" y="1200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B</a:t>
              </a:r>
            </a:p>
          </p:txBody>
        </p:sp>
        <p:sp>
          <p:nvSpPr>
            <p:cNvPr id="15" name="Oval 11"/>
            <p:cNvSpPr>
              <a:spLocks noChangeArrowheads="1"/>
            </p:cNvSpPr>
            <p:nvPr/>
          </p:nvSpPr>
          <p:spPr bwMode="auto">
            <a:xfrm>
              <a:off x="2304" y="1536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C</a:t>
              </a:r>
            </a:p>
          </p:txBody>
        </p:sp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1920" y="1440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C</a:t>
              </a: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776" y="2208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D</a:t>
              </a: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48" y="2496"/>
              <a:ext cx="480" cy="192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PMT</a:t>
              </a: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/>
              <a:t>The KM3NeT Digital Optical Module</a:t>
            </a:r>
            <a:endParaRPr lang="en-US" alt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4294967295"/>
          </p:nvPr>
        </p:nvSpPr>
        <p:spPr>
          <a:xfrm>
            <a:off x="601963" y="1065314"/>
            <a:ext cx="5649913" cy="5313363"/>
          </a:xfrm>
        </p:spPr>
        <p:txBody>
          <a:bodyPr lIns="91440" tIns="45720" rIns="91440" bIns="45720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31 3-inch PMTs  in 17-inch glass sphere (cathode area~ </a:t>
            </a:r>
            <a:r>
              <a:rPr lang="en-US" altLang="en-US" sz="2000" dirty="0" smtClean="0"/>
              <a:t>3x10-inch PMTs</a:t>
            </a:r>
            <a:r>
              <a:rPr lang="en-US" altLang="en-US" sz="2000" dirty="0"/>
              <a:t>)</a:t>
            </a:r>
          </a:p>
          <a:p>
            <a:pPr marL="800100" lvl="1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19 in lower, 12 in upper hemisphere</a:t>
            </a:r>
          </a:p>
          <a:p>
            <a:pPr marL="800100" lvl="1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Suspended by plastic structure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31 PMT bases (total ~140 </a:t>
            </a:r>
            <a:r>
              <a:rPr lang="en-US" altLang="en-US" sz="2000" dirty="0" err="1"/>
              <a:t>mW</a:t>
            </a:r>
            <a:r>
              <a:rPr lang="en-US" altLang="en-US" sz="2000" dirty="0"/>
              <a:t>) 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Front-end electronics 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B,C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en-US" altLang="en-US" sz="2000" dirty="0"/>
          </a:p>
          <a:p>
            <a:pPr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Al cooling shield and stem 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en-US" altLang="en-US" sz="2000" dirty="0"/>
          </a:p>
          <a:p>
            <a:pPr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Single penetrator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Advantages</a:t>
            </a:r>
            <a:r>
              <a:rPr lang="en-GB" altLang="en-US" sz="2000" dirty="0"/>
              <a:t>:</a:t>
            </a:r>
            <a:r>
              <a:rPr lang="en-GB" altLang="en-US" dirty="0"/>
              <a:t> </a:t>
            </a:r>
          </a:p>
          <a:p>
            <a:pPr marL="800100" lvl="1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Increased </a:t>
            </a:r>
            <a:r>
              <a:rPr lang="en-GB" altLang="en-US" sz="2000" dirty="0"/>
              <a:t>photocathode area</a:t>
            </a:r>
          </a:p>
          <a:p>
            <a:pPr marL="800100" lvl="1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altLang="en-US" sz="2000" dirty="0"/>
              <a:t>1-vs-2 photo-electron separation </a:t>
            </a:r>
            <a:br>
              <a:rPr lang="en-GB" altLang="en-US" sz="2000" dirty="0"/>
            </a:br>
            <a:r>
              <a:rPr lang="en-GB" altLang="en-US" sz="2000" dirty="0">
                <a:sym typeface="Wingdings" panose="05000000000000000000" pitchFamily="2" charset="2"/>
              </a:rPr>
              <a:t> better </a:t>
            </a:r>
            <a:r>
              <a:rPr lang="en-GB" altLang="en-US" sz="2000" dirty="0"/>
              <a:t>sensitivity to coincidences </a:t>
            </a:r>
          </a:p>
          <a:p>
            <a:pPr marL="800100" lvl="1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Directionality</a:t>
            </a:r>
          </a:p>
          <a:p>
            <a:pPr marL="800100" lvl="1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Cost / photocathode area</a:t>
            </a:r>
          </a:p>
          <a:p>
            <a:pPr marL="800100" lvl="1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Minimal number of penetrations</a:t>
            </a:r>
            <a:br>
              <a:rPr lang="en-GB" altLang="en-US" sz="2000" dirty="0" smtClean="0"/>
            </a:br>
            <a:r>
              <a:rPr lang="en-GB" altLang="en-US" sz="2000" dirty="0" smtClean="0">
                <a:sym typeface="Wingdings" panose="05000000000000000000" pitchFamily="2" charset="2"/>
              </a:rPr>
              <a:t> r</a:t>
            </a:r>
            <a:r>
              <a:rPr lang="en-GB" altLang="en-US" sz="2000" dirty="0" smtClean="0"/>
              <a:t>educed risk </a:t>
            </a:r>
            <a:endParaRPr lang="en-US" altLang="en-US" sz="1600" dirty="0"/>
          </a:p>
        </p:txBody>
      </p:sp>
      <p:pic>
        <p:nvPicPr>
          <p:cNvPr id="2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1576" y="7569"/>
            <a:ext cx="292373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26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mtClean="0"/>
              <a:t>The KM3NeT detection unit (DU)</a:t>
            </a:r>
            <a:endParaRPr lang="en-US" altLang="en-US" dirty="0"/>
          </a:p>
        </p:txBody>
      </p:sp>
      <p:sp>
        <p:nvSpPr>
          <p:cNvPr id="7" name="Text Placeholder 54"/>
          <p:cNvSpPr txBox="1">
            <a:spLocks/>
          </p:cNvSpPr>
          <p:nvPr/>
        </p:nvSpPr>
        <p:spPr bwMode="auto">
          <a:xfrm>
            <a:off x="498475" y="1367129"/>
            <a:ext cx="5795963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Mooring line:</a:t>
            </a:r>
          </a:p>
          <a:p>
            <a:pPr marL="800100" lvl="1" indent="-34290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Buoy (empty spheres) </a:t>
            </a:r>
          </a:p>
          <a:p>
            <a:pPr marL="800100" lvl="1" indent="-34290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2 pre-stretched </a:t>
            </a:r>
            <a:r>
              <a:rPr lang="en-GB" altLang="en-US" sz="2000" dirty="0" err="1" smtClean="0"/>
              <a:t>Dyneema</a:t>
            </a:r>
            <a:r>
              <a:rPr lang="en-US" altLang="en-US" sz="2000" baseline="30000" dirty="0" smtClean="0"/>
              <a:t>©</a:t>
            </a:r>
            <a:r>
              <a:rPr lang="en-GB" altLang="en-US" sz="2000" dirty="0" smtClean="0"/>
              <a:t> ropes </a:t>
            </a:r>
            <a:br>
              <a:rPr lang="en-GB" altLang="en-US" sz="2000" dirty="0" smtClean="0"/>
            </a:br>
            <a:r>
              <a:rPr lang="en-GB" altLang="en-US" sz="2000" dirty="0" smtClean="0"/>
              <a:t>(4 mm diameter)</a:t>
            </a:r>
          </a:p>
          <a:p>
            <a:pPr marL="800100" lvl="1" indent="-34290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18 storeys (one DOM each)</a:t>
            </a:r>
          </a:p>
          <a:p>
            <a:pPr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Electro-optical backbone (VEOC):</a:t>
            </a:r>
          </a:p>
          <a:p>
            <a:pPr marL="800100" lvl="1" indent="-34290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Flexible hose ~ 7mm diameter</a:t>
            </a:r>
          </a:p>
          <a:p>
            <a:pPr marL="800100" lvl="1" indent="-34290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Oil-filled</a:t>
            </a:r>
          </a:p>
          <a:p>
            <a:pPr marL="800100" lvl="1" indent="-34290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Optical fibres and copper wires</a:t>
            </a:r>
          </a:p>
          <a:p>
            <a:pPr marL="800100" lvl="1" indent="-34290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At each storey: Break-out box for connection to 1 fibre + 2 wires </a:t>
            </a:r>
            <a:br>
              <a:rPr lang="en-GB" altLang="en-US" sz="2000" dirty="0" smtClean="0"/>
            </a:br>
            <a:r>
              <a:rPr lang="en-GB" altLang="en-US" sz="2000" dirty="0" smtClean="0"/>
              <a:t>(one single pressure transition)</a:t>
            </a:r>
            <a:endParaRPr lang="en-GB" altLang="en-US" sz="2000" dirty="0"/>
          </a:p>
        </p:txBody>
      </p:sp>
      <p:pic>
        <p:nvPicPr>
          <p:cNvPr id="8" name="Picture 4" descr="String_Anch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496" y="63432"/>
            <a:ext cx="1092200" cy="571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String_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901" y="334895"/>
            <a:ext cx="1089025" cy="54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String_Midd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876" y="214245"/>
            <a:ext cx="962025" cy="541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63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Neutrino astronomy and neutrino physics with KM3NeT (</a:t>
            </a:r>
            <a:r>
              <a:rPr lang="en-US" dirty="0" err="1" smtClean="0"/>
              <a:t>U.Katz</a:t>
            </a:r>
            <a:r>
              <a:rPr lang="en-US" dirty="0" smtClean="0"/>
              <a:t>)              Particle Physics Colloquium, Univ. HD, 21.06.2016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mtClean="0"/>
              <a:t>Deployment</a:t>
            </a:r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9" y="997990"/>
            <a:ext cx="4092049" cy="5458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324" y="997989"/>
            <a:ext cx="3066028" cy="54587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45565" y="1665680"/>
            <a:ext cx="164660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ym typeface="Wingdings" panose="05000000000000000000" pitchFamily="2" charset="2"/>
              </a:rPr>
              <a:t> </a:t>
            </a:r>
            <a:r>
              <a:rPr lang="en-GB" sz="2000" dirty="0" smtClean="0"/>
              <a:t>Deploy </a:t>
            </a:r>
            <a:br>
              <a:rPr lang="en-GB" sz="2000" dirty="0" smtClean="0"/>
            </a:br>
            <a:r>
              <a:rPr lang="en-GB" sz="2000" dirty="0" smtClean="0"/>
              <a:t>to</a:t>
            </a:r>
            <a:r>
              <a:rPr lang="en-GB" sz="2000" dirty="0"/>
              <a:t> </a:t>
            </a:r>
            <a:r>
              <a:rPr lang="en-GB" sz="2000" dirty="0" smtClean="0"/>
              <a:t>sea bed</a:t>
            </a:r>
          </a:p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Release</a:t>
            </a:r>
            <a:br>
              <a:rPr lang="en-GB" sz="2000" dirty="0" smtClean="0"/>
            </a:br>
            <a:r>
              <a:rPr lang="en-GB" sz="2000" dirty="0" smtClean="0"/>
              <a:t>by ROV</a:t>
            </a:r>
          </a:p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Unfurl </a:t>
            </a:r>
            <a:r>
              <a:rPr lang="en-GB" sz="2000" dirty="0" smtClean="0">
                <a:sym typeface="Wingdings" panose="05000000000000000000" pitchFamily="2" charset="2"/>
              </a:rPr>
              <a:t></a:t>
            </a:r>
            <a:endParaRPr lang="en-GB" sz="2000" dirty="0" smtClean="0"/>
          </a:p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Collect</a:t>
            </a:r>
            <a:br>
              <a:rPr lang="en-GB" sz="2000" dirty="0" smtClean="0"/>
            </a:br>
            <a:r>
              <a:rPr lang="en-GB" sz="2000" dirty="0" smtClean="0"/>
              <a:t>frame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31859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mtClean="0"/>
              <a:t>The building block concept</a:t>
            </a:r>
            <a:endParaRPr lang="en-GB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857" y="2017540"/>
            <a:ext cx="4572180" cy="4249117"/>
          </a:xfrm>
          <a:prstGeom prst="rect">
            <a:avLst/>
          </a:prstGeom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384175" y="1002507"/>
            <a:ext cx="4090988" cy="5264150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Building block:</a:t>
            </a:r>
          </a:p>
          <a:p>
            <a:pPr marL="715963" lvl="1" indent="-452438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115 detection units </a:t>
            </a:r>
          </a:p>
          <a:p>
            <a:pPr marL="715963" lvl="1" indent="-452438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Segmentation enforced </a:t>
            </a:r>
            <a:br>
              <a:rPr lang="en-GB" altLang="en-US" sz="2000" dirty="0" smtClean="0"/>
            </a:br>
            <a:r>
              <a:rPr lang="en-GB" altLang="en-US" sz="2000" dirty="0" smtClean="0"/>
              <a:t>by technical reasons</a:t>
            </a:r>
          </a:p>
          <a:p>
            <a:pPr marL="342900" lvl="1" indent="-3429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Large block (neutrino astronomy)</a:t>
            </a:r>
          </a:p>
          <a:p>
            <a:pPr marL="720725" lvl="1" indent="-4572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Sensitivity per string for muons independent of block size above ~75 strings</a:t>
            </a:r>
          </a:p>
          <a:p>
            <a:pPr marL="720725" lvl="1" indent="-4572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One block ~ half IceCube</a:t>
            </a:r>
          </a:p>
          <a:p>
            <a:pPr marL="342900" indent="-3429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Small block (neutrino oscillations)</a:t>
            </a:r>
          </a:p>
          <a:p>
            <a:pPr marL="715963" lvl="3" indent="-452438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Precision measurement of atmospheric neutrinos </a:t>
            </a:r>
          </a:p>
          <a:p>
            <a:pPr marL="715963" lvl="3" indent="-452438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One block ~ 6 </a:t>
            </a:r>
            <a:r>
              <a:rPr lang="en-GB" altLang="en-US" sz="2000" dirty="0" err="1" smtClean="0"/>
              <a:t>Mtons</a:t>
            </a:r>
            <a:endParaRPr lang="en-GB" altLang="en-US" sz="2000" dirty="0" smtClean="0"/>
          </a:p>
          <a:p>
            <a:pPr marL="342900" lvl="1" indent="-3429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>
                <a:tab pos="263525" algn="l"/>
              </a:tabLst>
            </a:pPr>
            <a:r>
              <a:rPr lang="en-GB" altLang="en-US" sz="2000" dirty="0" smtClean="0"/>
              <a:t>Allows for staged, block-wise, multi-site installation </a:t>
            </a:r>
            <a:endParaRPr lang="en-GB" alt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571999" y="1169842"/>
            <a:ext cx="46217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GB" sz="1800" dirty="0" smtClean="0"/>
              <a:t>DU distance adjusted to scientific objective:</a:t>
            </a:r>
            <a:br>
              <a:rPr lang="en-GB" sz="1800" dirty="0" smtClean="0"/>
            </a:br>
            <a:r>
              <a:rPr lang="en-GB" sz="1800" dirty="0" smtClean="0"/>
              <a:t>90-120 m for neutrino astronomy / </a:t>
            </a:r>
            <a:br>
              <a:rPr lang="en-GB" sz="1800" dirty="0" smtClean="0"/>
            </a:br>
            <a:r>
              <a:rPr lang="en-GB" sz="1800" dirty="0" smtClean="0"/>
              <a:t>20 m for oscillation research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81461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365" y="3247199"/>
            <a:ext cx="4365717" cy="951577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Neutrino astronomy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37118" y="6405952"/>
            <a:ext cx="6997959" cy="449262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Neutrino astronomy and neutrino physics with KM3NeT (</a:t>
            </a:r>
            <a:r>
              <a:rPr lang="en-GB" dirty="0" err="1" smtClean="0"/>
              <a:t>U.Katz</a:t>
            </a:r>
            <a:r>
              <a:rPr lang="en-GB" dirty="0" smtClean="0"/>
              <a:t>)              Particle Physics Colloquium, Univ. HD, 21.06.2016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296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GB" altLang="en-US" dirty="0"/>
              <a:t>KM3NeT 2.0 = ARCA and ORCA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 and neutrino physics with KM3NeT (U.Katz)              Particle Physics Colloquium, Univ. HD, 21.06.2016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327" y="3509705"/>
            <a:ext cx="3138547" cy="3044889"/>
          </a:xfrm>
          <a:prstGeom prst="rect">
            <a:avLst/>
          </a:prstGeom>
        </p:spPr>
      </p:pic>
      <p:sp>
        <p:nvSpPr>
          <p:cNvPr id="20" name="Line 3"/>
          <p:cNvSpPr>
            <a:spLocks noChangeShapeType="1"/>
          </p:cNvSpPr>
          <p:nvPr/>
        </p:nvSpPr>
        <p:spPr bwMode="auto">
          <a:xfrm>
            <a:off x="1177925" y="909444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1136650" y="5952931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268" y="896841"/>
            <a:ext cx="3089752" cy="28714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543" y="877694"/>
            <a:ext cx="3089752" cy="287143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78171" y="1024788"/>
            <a:ext cx="12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ARCA =</a:t>
            </a:r>
            <a:endParaRPr lang="en-GB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95082" y="2818310"/>
            <a:ext cx="1999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Vertical DOM </a:t>
            </a:r>
            <a:br>
              <a:rPr lang="en-GB" sz="2000" dirty="0" smtClean="0"/>
            </a:br>
            <a:r>
              <a:rPr lang="en-GB" sz="2000" dirty="0" smtClean="0"/>
              <a:t>distance = 36 m</a:t>
            </a:r>
            <a:endParaRPr lang="en-GB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678171" y="3958453"/>
            <a:ext cx="1321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ORCA =</a:t>
            </a:r>
            <a:endParaRPr lang="en-GB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95082" y="5620451"/>
            <a:ext cx="1856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Vertical DOM </a:t>
            </a:r>
            <a:br>
              <a:rPr lang="en-GB" sz="2000" dirty="0" smtClean="0"/>
            </a:br>
            <a:r>
              <a:rPr lang="en-GB" sz="2000" dirty="0" smtClean="0"/>
              <a:t>distance = </a:t>
            </a:r>
            <a:r>
              <a:rPr lang="en-GB" sz="2000" dirty="0"/>
              <a:t>9</a:t>
            </a:r>
            <a:r>
              <a:rPr lang="en-GB" sz="2000" dirty="0" smtClean="0"/>
              <a:t> m</a:t>
            </a:r>
            <a:endParaRPr lang="en-GB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682179" y="1518574"/>
            <a:ext cx="19367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/>
              <a:t>Astroparticle</a:t>
            </a:r>
            <a:r>
              <a:rPr lang="en-GB" sz="2000" dirty="0" smtClean="0"/>
              <a:t> </a:t>
            </a:r>
          </a:p>
          <a:p>
            <a:r>
              <a:rPr lang="en-GB" sz="2000" dirty="0" smtClean="0"/>
              <a:t>Research with</a:t>
            </a:r>
          </a:p>
          <a:p>
            <a:r>
              <a:rPr lang="en-GB" sz="2000" dirty="0" err="1" smtClean="0"/>
              <a:t>Cosmics</a:t>
            </a:r>
            <a:r>
              <a:rPr lang="en-GB" sz="2000" dirty="0" smtClean="0"/>
              <a:t> in the </a:t>
            </a:r>
          </a:p>
          <a:p>
            <a:r>
              <a:rPr lang="en-GB" sz="2000" dirty="0" smtClean="0"/>
              <a:t>Abyss</a:t>
            </a:r>
            <a:endParaRPr lang="en-GB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78522" y="4308946"/>
            <a:ext cx="19367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Oscillation </a:t>
            </a:r>
          </a:p>
          <a:p>
            <a:r>
              <a:rPr lang="en-GB" sz="2000" dirty="0" smtClean="0"/>
              <a:t>Research with</a:t>
            </a:r>
          </a:p>
          <a:p>
            <a:r>
              <a:rPr lang="en-GB" sz="2000" dirty="0" err="1" smtClean="0"/>
              <a:t>Cosmics</a:t>
            </a:r>
            <a:r>
              <a:rPr lang="en-GB" sz="2000" dirty="0" smtClean="0"/>
              <a:t> in the </a:t>
            </a:r>
          </a:p>
          <a:p>
            <a:r>
              <a:rPr lang="en-GB" sz="2000" dirty="0" smtClean="0"/>
              <a:t>Abyss</a:t>
            </a:r>
            <a:endParaRPr lang="en-GB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5559298" y="195167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+</a:t>
            </a:r>
            <a:endParaRPr lang="en-GB" sz="3600" dirty="0"/>
          </a:p>
        </p:txBody>
      </p:sp>
      <p:grpSp>
        <p:nvGrpSpPr>
          <p:cNvPr id="9" name="Group 8"/>
          <p:cNvGrpSpPr/>
          <p:nvPr/>
        </p:nvGrpSpPr>
        <p:grpSpPr>
          <a:xfrm>
            <a:off x="3259324" y="1605717"/>
            <a:ext cx="5507810" cy="3267653"/>
            <a:chOff x="3259324" y="1605717"/>
            <a:chExt cx="5507810" cy="3267653"/>
          </a:xfrm>
        </p:grpSpPr>
        <p:sp>
          <p:nvSpPr>
            <p:cNvPr id="17" name="Oval 16"/>
            <p:cNvSpPr/>
            <p:nvPr/>
          </p:nvSpPr>
          <p:spPr>
            <a:xfrm>
              <a:off x="3259324" y="1605717"/>
              <a:ext cx="952107" cy="84400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3369733" y="4425793"/>
              <a:ext cx="476404" cy="44757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71415" y="3925766"/>
              <a:ext cx="3095719" cy="46166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Phase1 (fully funded)</a:t>
              </a:r>
              <a:endParaRPr lang="en-GB" dirty="0"/>
            </a:p>
          </p:txBody>
        </p:sp>
        <p:cxnSp>
          <p:nvCxnSpPr>
            <p:cNvPr id="7" name="Straight Arrow Connector 6"/>
            <p:cNvCxnSpPr>
              <a:endCxn id="17" idx="5"/>
            </p:cNvCxnSpPr>
            <p:nvPr/>
          </p:nvCxnSpPr>
          <p:spPr>
            <a:xfrm flipH="1" flipV="1">
              <a:off x="4071998" y="2326122"/>
              <a:ext cx="1599417" cy="159964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3826604" y="4376855"/>
              <a:ext cx="1828793" cy="2400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671415" y="5328105"/>
            <a:ext cx="3408497" cy="10156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FF"/>
                </a:solidFill>
              </a:rPr>
              <a:t>KM3NeT 2.0 Letter of Intent:</a:t>
            </a:r>
            <a:r>
              <a:rPr lang="en-GB" sz="2000" dirty="0">
                <a:solidFill>
                  <a:srgbClr val="0000FF"/>
                </a:solidFill>
              </a:rPr>
              <a:t/>
            </a:r>
            <a:br>
              <a:rPr lang="en-GB" sz="2000" dirty="0">
                <a:solidFill>
                  <a:srgbClr val="0000FF"/>
                </a:solidFill>
              </a:rPr>
            </a:br>
            <a:r>
              <a:rPr lang="en-GB" sz="2000" dirty="0" smtClean="0">
                <a:solidFill>
                  <a:srgbClr val="0000FF"/>
                </a:solidFill>
              </a:rPr>
              <a:t>arXiv:1601.07459</a:t>
            </a:r>
            <a:br>
              <a:rPr lang="en-GB" sz="2000" dirty="0" smtClean="0">
                <a:solidFill>
                  <a:srgbClr val="0000FF"/>
                </a:solidFill>
              </a:rPr>
            </a:br>
            <a:r>
              <a:rPr lang="en-GB" sz="2000" dirty="0" smtClean="0">
                <a:solidFill>
                  <a:srgbClr val="0000FF"/>
                </a:solidFill>
              </a:rPr>
              <a:t>to appear in </a:t>
            </a:r>
            <a:r>
              <a:rPr lang="en-GB" sz="2000" dirty="0" err="1" smtClean="0">
                <a:solidFill>
                  <a:srgbClr val="0000FF"/>
                </a:solidFill>
              </a:rPr>
              <a:t>J.Phys.G</a:t>
            </a:r>
            <a:endParaRPr lang="en-GB" sz="2000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252848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GB" altLang="en-US" smtClean="0">
                <a:solidFill>
                  <a:srgbClr val="000066"/>
                </a:solidFill>
                <a:ea typeface="ＭＳ Ｐゴシック" panose="020B0600070205080204" pitchFamily="34" charset="-128"/>
              </a:rPr>
              <a:t>DOM prototype (PPM-DOM)</a:t>
            </a:r>
            <a:endParaRPr lang="en-GB" altLang="en-US" dirty="0">
              <a:solidFill>
                <a:srgbClr val="000066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7" name="Image 34" descr="DOM-phot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0"/>
          <a:stretch>
            <a:fillRect/>
          </a:stretch>
        </p:blipFill>
        <p:spPr bwMode="auto">
          <a:xfrm>
            <a:off x="107950" y="981075"/>
            <a:ext cx="2879725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3811" y="1628775"/>
            <a:ext cx="4912729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2 7"/>
          <p:cNvCxnSpPr>
            <a:cxnSpLocks noChangeShapeType="1"/>
          </p:cNvCxnSpPr>
          <p:nvPr/>
        </p:nvCxnSpPr>
        <p:spPr bwMode="auto">
          <a:xfrm flipV="1">
            <a:off x="6837971" y="3593955"/>
            <a:ext cx="0" cy="10668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CasellaDiTesto 6"/>
          <p:cNvSpPr txBox="1">
            <a:spLocks noChangeArrowheads="1"/>
          </p:cNvSpPr>
          <p:nvPr/>
        </p:nvSpPr>
        <p:spPr bwMode="auto">
          <a:xfrm>
            <a:off x="4643438" y="2128692"/>
            <a:ext cx="2247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K</a:t>
            </a:r>
            <a:r>
              <a:rPr lang="en-GB" altLang="en-US" sz="1600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40</a:t>
            </a: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coincidence rate </a:t>
            </a:r>
            <a:b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</a:t>
            </a: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PMT efficiencies</a:t>
            </a:r>
          </a:p>
        </p:txBody>
      </p:sp>
      <p:cxnSp>
        <p:nvCxnSpPr>
          <p:cNvPr id="11" name="Connettore 2 9"/>
          <p:cNvCxnSpPr>
            <a:cxnSpLocks noChangeShapeType="1"/>
          </p:cNvCxnSpPr>
          <p:nvPr/>
        </p:nvCxnSpPr>
        <p:spPr bwMode="auto">
          <a:xfrm flipV="1">
            <a:off x="6033155" y="1955801"/>
            <a:ext cx="594115" cy="174624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2584450" y="2743200"/>
            <a:ext cx="2984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3300" b="1" baseline="30000">
                <a:solidFill>
                  <a:srgbClr val="0033CC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rot="-4096764" flipH="1" flipV="1">
            <a:off x="2816226" y="4810125"/>
            <a:ext cx="457200" cy="2000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rot="17503236" flipH="1">
            <a:off x="2261394" y="2785269"/>
            <a:ext cx="1073150" cy="15700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 rot="16200000" flipV="1">
            <a:off x="2066925" y="2693988"/>
            <a:ext cx="763588" cy="74612"/>
          </a:xfrm>
          <a:custGeom>
            <a:avLst/>
            <a:gdLst>
              <a:gd name="T0" fmla="*/ 0 w 1043"/>
              <a:gd name="T1" fmla="*/ 0 h 95"/>
              <a:gd name="T2" fmla="*/ 2147483647 w 1043"/>
              <a:gd name="T3" fmla="*/ 2147483647 h 95"/>
              <a:gd name="T4" fmla="*/ 2147483647 w 1043"/>
              <a:gd name="T5" fmla="*/ 0 h 95"/>
              <a:gd name="T6" fmla="*/ 2147483647 w 1043"/>
              <a:gd name="T7" fmla="*/ 2147483647 h 95"/>
              <a:gd name="T8" fmla="*/ 2147483647 w 1043"/>
              <a:gd name="T9" fmla="*/ 0 h 95"/>
              <a:gd name="T10" fmla="*/ 2147483647 w 1043"/>
              <a:gd name="T11" fmla="*/ 2147483647 h 95"/>
              <a:gd name="T12" fmla="*/ 2147483647 w 1043"/>
              <a:gd name="T13" fmla="*/ 2147483647 h 95"/>
              <a:gd name="T14" fmla="*/ 2147483647 w 1043"/>
              <a:gd name="T15" fmla="*/ 2147483647 h 9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43"/>
              <a:gd name="T25" fmla="*/ 0 h 95"/>
              <a:gd name="T26" fmla="*/ 1043 w 1043"/>
              <a:gd name="T27" fmla="*/ 95 h 9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43" h="95">
                <a:moveTo>
                  <a:pt x="0" y="0"/>
                </a:moveTo>
                <a:cubicBezTo>
                  <a:pt x="64" y="45"/>
                  <a:pt x="128" y="91"/>
                  <a:pt x="181" y="91"/>
                </a:cubicBezTo>
                <a:cubicBezTo>
                  <a:pt x="234" y="91"/>
                  <a:pt x="264" y="0"/>
                  <a:pt x="317" y="0"/>
                </a:cubicBezTo>
                <a:cubicBezTo>
                  <a:pt x="370" y="0"/>
                  <a:pt x="439" y="91"/>
                  <a:pt x="499" y="91"/>
                </a:cubicBezTo>
                <a:cubicBezTo>
                  <a:pt x="559" y="91"/>
                  <a:pt x="620" y="0"/>
                  <a:pt x="680" y="0"/>
                </a:cubicBezTo>
                <a:cubicBezTo>
                  <a:pt x="740" y="0"/>
                  <a:pt x="814" y="87"/>
                  <a:pt x="862" y="91"/>
                </a:cubicBezTo>
                <a:cubicBezTo>
                  <a:pt x="910" y="95"/>
                  <a:pt x="939" y="36"/>
                  <a:pt x="969" y="23"/>
                </a:cubicBezTo>
                <a:cubicBezTo>
                  <a:pt x="999" y="10"/>
                  <a:pt x="1028" y="16"/>
                  <a:pt x="1043" y="14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grpSp>
        <p:nvGrpSpPr>
          <p:cNvPr id="16" name="Group 11"/>
          <p:cNvGrpSpPr>
            <a:grpSpLocks/>
          </p:cNvGrpSpPr>
          <p:nvPr/>
        </p:nvGrpSpPr>
        <p:grpSpPr bwMode="auto">
          <a:xfrm>
            <a:off x="1692275" y="2636838"/>
            <a:ext cx="839788" cy="534987"/>
            <a:chOff x="1536" y="2316"/>
            <a:chExt cx="568" cy="228"/>
          </a:xfrm>
        </p:grpSpPr>
        <p:sp>
          <p:nvSpPr>
            <p:cNvPr id="17" name="Freeform 12"/>
            <p:cNvSpPr>
              <a:spLocks/>
            </p:cNvSpPr>
            <p:nvPr/>
          </p:nvSpPr>
          <p:spPr bwMode="auto">
            <a:xfrm rot="-4183639">
              <a:off x="1796" y="2236"/>
              <a:ext cx="144" cy="472"/>
            </a:xfrm>
            <a:custGeom>
              <a:avLst/>
              <a:gdLst>
                <a:gd name="T0" fmla="*/ 39 w 144"/>
                <a:gd name="T1" fmla="*/ 472 h 472"/>
                <a:gd name="T2" fmla="*/ 26 w 144"/>
                <a:gd name="T3" fmla="*/ 374 h 472"/>
                <a:gd name="T4" fmla="*/ 85 w 144"/>
                <a:gd name="T5" fmla="*/ 347 h 472"/>
                <a:gd name="T6" fmla="*/ 26 w 144"/>
                <a:gd name="T7" fmla="*/ 275 h 472"/>
                <a:gd name="T8" fmla="*/ 85 w 144"/>
                <a:gd name="T9" fmla="*/ 229 h 472"/>
                <a:gd name="T10" fmla="*/ 131 w 144"/>
                <a:gd name="T11" fmla="*/ 216 h 472"/>
                <a:gd name="T12" fmla="*/ 124 w 144"/>
                <a:gd name="T13" fmla="*/ 197 h 472"/>
                <a:gd name="T14" fmla="*/ 118 w 144"/>
                <a:gd name="T15" fmla="*/ 177 h 472"/>
                <a:gd name="T16" fmla="*/ 98 w 144"/>
                <a:gd name="T17" fmla="*/ 164 h 472"/>
                <a:gd name="T18" fmla="*/ 104 w 144"/>
                <a:gd name="T19" fmla="*/ 98 h 472"/>
                <a:gd name="T20" fmla="*/ 144 w 144"/>
                <a:gd name="T21" fmla="*/ 59 h 472"/>
                <a:gd name="T22" fmla="*/ 124 w 144"/>
                <a:gd name="T23" fmla="*/ 39 h 472"/>
                <a:gd name="T24" fmla="*/ 104 w 144"/>
                <a:gd name="T25" fmla="*/ 26 h 472"/>
                <a:gd name="T26" fmla="*/ 98 w 144"/>
                <a:gd name="T27" fmla="*/ 0 h 4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4"/>
                <a:gd name="T43" fmla="*/ 0 h 472"/>
                <a:gd name="T44" fmla="*/ 144 w 144"/>
                <a:gd name="T45" fmla="*/ 472 h 4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4" h="472">
                  <a:moveTo>
                    <a:pt x="39" y="472"/>
                  </a:moveTo>
                  <a:cubicBezTo>
                    <a:pt x="20" y="443"/>
                    <a:pt x="2" y="411"/>
                    <a:pt x="26" y="374"/>
                  </a:cubicBezTo>
                  <a:cubicBezTo>
                    <a:pt x="37" y="355"/>
                    <a:pt x="66" y="358"/>
                    <a:pt x="85" y="347"/>
                  </a:cubicBezTo>
                  <a:cubicBezTo>
                    <a:pt x="101" y="294"/>
                    <a:pt x="59" y="298"/>
                    <a:pt x="26" y="275"/>
                  </a:cubicBezTo>
                  <a:cubicBezTo>
                    <a:pt x="0" y="224"/>
                    <a:pt x="36" y="235"/>
                    <a:pt x="85" y="229"/>
                  </a:cubicBezTo>
                  <a:cubicBezTo>
                    <a:pt x="100" y="224"/>
                    <a:pt x="121" y="228"/>
                    <a:pt x="131" y="216"/>
                  </a:cubicBezTo>
                  <a:cubicBezTo>
                    <a:pt x="135" y="210"/>
                    <a:pt x="126" y="203"/>
                    <a:pt x="124" y="197"/>
                  </a:cubicBezTo>
                  <a:cubicBezTo>
                    <a:pt x="121" y="190"/>
                    <a:pt x="122" y="182"/>
                    <a:pt x="118" y="177"/>
                  </a:cubicBezTo>
                  <a:cubicBezTo>
                    <a:pt x="113" y="170"/>
                    <a:pt x="104" y="168"/>
                    <a:pt x="98" y="164"/>
                  </a:cubicBezTo>
                  <a:cubicBezTo>
                    <a:pt x="86" y="131"/>
                    <a:pt x="57" y="115"/>
                    <a:pt x="104" y="98"/>
                  </a:cubicBezTo>
                  <a:cubicBezTo>
                    <a:pt x="122" y="80"/>
                    <a:pt x="134" y="84"/>
                    <a:pt x="144" y="59"/>
                  </a:cubicBezTo>
                  <a:cubicBezTo>
                    <a:pt x="137" y="52"/>
                    <a:pt x="131" y="44"/>
                    <a:pt x="124" y="39"/>
                  </a:cubicBezTo>
                  <a:cubicBezTo>
                    <a:pt x="117" y="33"/>
                    <a:pt x="108" y="32"/>
                    <a:pt x="104" y="26"/>
                  </a:cubicBezTo>
                  <a:cubicBezTo>
                    <a:pt x="99" y="18"/>
                    <a:pt x="98" y="0"/>
                    <a:pt x="98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 flipH="1" flipV="1">
              <a:off x="1536" y="2316"/>
              <a:ext cx="144" cy="4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2057400" y="3306763"/>
            <a:ext cx="2984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3300" b="1" baseline="30000">
                <a:solidFill>
                  <a:srgbClr val="0033CC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11188" y="4076700"/>
            <a:ext cx="116522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600">
                <a:ea typeface="ＭＳ Ｐゴシック" panose="020B0600070205080204" pitchFamily="34" charset="-128"/>
              </a:rPr>
              <a:t>Up to 150</a:t>
            </a:r>
            <a:br>
              <a:rPr lang="en-US" altLang="en-US" sz="1600">
                <a:ea typeface="ＭＳ Ｐゴシック" panose="020B0600070205080204" pitchFamily="34" charset="-128"/>
              </a:rPr>
            </a:br>
            <a:r>
              <a:rPr lang="en-US" altLang="en-US" sz="1600">
                <a:ea typeface="ＭＳ Ｐゴシック" panose="020B0600070205080204" pitchFamily="34" charset="-128"/>
              </a:rPr>
              <a:t>Cherenkov</a:t>
            </a:r>
            <a:br>
              <a:rPr lang="en-US" altLang="en-US" sz="1600">
                <a:ea typeface="ＭＳ Ｐゴシック" panose="020B0600070205080204" pitchFamily="34" charset="-128"/>
              </a:rPr>
            </a:br>
            <a:r>
              <a:rPr lang="en-US" altLang="en-US" sz="1600">
                <a:ea typeface="ＭＳ Ｐゴシック" panose="020B0600070205080204" pitchFamily="34" charset="-128"/>
              </a:rPr>
              <a:t>photons</a:t>
            </a:r>
          </a:p>
          <a:p>
            <a:pPr algn="ctr" eaLnBrk="0" hangingPunct="0"/>
            <a:r>
              <a:rPr lang="en-US" altLang="en-US" sz="1600">
                <a:ea typeface="ＭＳ Ｐゴシック" panose="020B0600070205080204" pitchFamily="34" charset="-128"/>
              </a:rPr>
              <a:t>per decay</a:t>
            </a: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1692275" y="3870325"/>
            <a:ext cx="13795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>
                <a:solidFill>
                  <a:srgbClr val="0033CC"/>
                </a:solidFill>
                <a:ea typeface="ＭＳ Ｐゴシック" panose="020B0600070205080204" pitchFamily="34" charset="-128"/>
              </a:rPr>
              <a:t>e</a:t>
            </a:r>
            <a:r>
              <a:rPr lang="en-US" altLang="en-US" b="1" baseline="30000">
                <a:solidFill>
                  <a:srgbClr val="0033CC"/>
                </a:solidFill>
                <a:ea typeface="ＭＳ Ｐゴシック" panose="020B0600070205080204" pitchFamily="34" charset="-128"/>
              </a:rPr>
              <a:t>-</a:t>
            </a:r>
            <a:r>
              <a:rPr lang="en-US" altLang="en-US">
                <a:solidFill>
                  <a:srgbClr val="0033CC"/>
                </a:solidFill>
                <a:ea typeface="ＭＳ Ｐゴシック" panose="020B0600070205080204" pitchFamily="34" charset="-128"/>
              </a:rPr>
              <a:t> (</a:t>
            </a:r>
            <a:r>
              <a:rPr lang="en-US" altLang="en-US">
                <a:solidFill>
                  <a:srgbClr val="0033CC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β decay)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3306763" y="4876800"/>
            <a:ext cx="538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2000" b="1" baseline="30000">
                <a:solidFill>
                  <a:srgbClr val="0033CC"/>
                </a:solidFill>
                <a:ea typeface="ＭＳ Ｐゴシック" panose="020B0600070205080204" pitchFamily="34" charset="-128"/>
              </a:rPr>
              <a:t>40</a:t>
            </a:r>
            <a:r>
              <a:rPr lang="en-US" altLang="en-US" sz="2000">
                <a:solidFill>
                  <a:srgbClr val="0033CC"/>
                </a:solidFill>
                <a:ea typeface="ＭＳ Ｐゴシック" panose="020B0600070205080204" pitchFamily="34" charset="-128"/>
              </a:rPr>
              <a:t>K</a:t>
            </a:r>
          </a:p>
        </p:txBody>
      </p:sp>
      <p:pic>
        <p:nvPicPr>
          <p:cNvPr id="23" name="Picture 18" descr="nucle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4273550"/>
            <a:ext cx="49688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9" descr="nucle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953000"/>
            <a:ext cx="4603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1806575" y="5165725"/>
            <a:ext cx="693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2000" b="1" baseline="30000">
                <a:solidFill>
                  <a:srgbClr val="0033CC"/>
                </a:solidFill>
                <a:ea typeface="ＭＳ Ｐゴシック" panose="020B0600070205080204" pitchFamily="34" charset="-128"/>
              </a:rPr>
              <a:t>40</a:t>
            </a:r>
            <a:r>
              <a:rPr lang="en-US" altLang="en-US" sz="2000">
                <a:solidFill>
                  <a:srgbClr val="0033CC"/>
                </a:solidFill>
                <a:ea typeface="ＭＳ Ｐゴシック" panose="020B0600070205080204" pitchFamily="34" charset="-128"/>
              </a:rPr>
              <a:t>Ca</a:t>
            </a:r>
          </a:p>
        </p:txBody>
      </p:sp>
      <p:sp>
        <p:nvSpPr>
          <p:cNvPr id="26" name="AutoShape 21"/>
          <p:cNvSpPr>
            <a:spLocks noChangeArrowheads="1"/>
          </p:cNvSpPr>
          <p:nvPr/>
        </p:nvSpPr>
        <p:spPr bwMode="auto">
          <a:xfrm>
            <a:off x="3132138" y="2276475"/>
            <a:ext cx="533400" cy="4572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endParaRPr lang="en-US" altLang="en-US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" name="Text Box 35"/>
          <p:cNvSpPr txBox="1">
            <a:spLocks noChangeArrowheads="1"/>
          </p:cNvSpPr>
          <p:nvPr/>
        </p:nvSpPr>
        <p:spPr bwMode="auto">
          <a:xfrm>
            <a:off x="107949" y="5635625"/>
            <a:ext cx="51239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000" dirty="0">
                <a:ea typeface="ＭＳ Ｐゴシック" panose="020B0600070205080204" pitchFamily="34" charset="-128"/>
              </a:rPr>
              <a:t>Concentration of </a:t>
            </a:r>
            <a:r>
              <a:rPr lang="en-US" altLang="en-US" sz="2000" baseline="30000" dirty="0">
                <a:ea typeface="ＭＳ Ｐゴシック" panose="020B0600070205080204" pitchFamily="34" charset="-128"/>
              </a:rPr>
              <a:t>40</a:t>
            </a:r>
            <a:r>
              <a:rPr lang="en-US" altLang="en-US" sz="2000" dirty="0">
                <a:ea typeface="ＭＳ Ｐゴシック" panose="020B0600070205080204" pitchFamily="34" charset="-128"/>
              </a:rPr>
              <a:t>K is stable</a:t>
            </a:r>
          </a:p>
          <a:p>
            <a:pPr algn="ctr" eaLnBrk="0" hangingPunct="0"/>
            <a:r>
              <a:rPr lang="en-US" altLang="en-US" sz="2000" dirty="0">
                <a:ea typeface="ＭＳ Ｐゴシック" panose="020B0600070205080204" pitchFamily="34" charset="-128"/>
              </a:rPr>
              <a:t>(coincidence rate ~5 Hz on adjacent PMTs)</a:t>
            </a:r>
            <a:endParaRPr lang="ru-RU" altLang="en-US" sz="2000" dirty="0">
              <a:ea typeface="ＭＳ Ｐゴシック" panose="020B0600070205080204" pitchFamily="34" charset="-128"/>
            </a:endParaRPr>
          </a:p>
        </p:txBody>
      </p: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4818063" y="1125538"/>
            <a:ext cx="39306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en-US" sz="1600" dirty="0">
                <a:ea typeface="ＭＳ Ｐゴシック" panose="020B0600070205080204" pitchFamily="34" charset="-128"/>
              </a:rPr>
              <a:t>Coincidence rate on 2 adjacent </a:t>
            </a:r>
            <a:r>
              <a:rPr lang="en-GB" altLang="en-US" sz="1600" dirty="0" smtClean="0">
                <a:ea typeface="ＭＳ Ｐゴシック" panose="020B0600070205080204" pitchFamily="34" charset="-128"/>
              </a:rPr>
              <a:t>PMTs</a:t>
            </a:r>
          </a:p>
          <a:p>
            <a:pPr algn="ctr" eaLnBrk="0" hangingPunct="0"/>
            <a:r>
              <a:rPr lang="en-GB" altLang="en-US" sz="1600" dirty="0" smtClean="0">
                <a:ea typeface="ＭＳ Ｐゴシック" panose="020B0600070205080204" pitchFamily="34" charset="-128"/>
              </a:rPr>
              <a:t>(33°angular separation)</a:t>
            </a:r>
            <a:endParaRPr lang="en-GB" altLang="en-US" sz="1600" dirty="0">
              <a:ea typeface="ＭＳ Ｐゴシック" panose="020B0600070205080204" pitchFamily="34" charset="-128"/>
            </a:endParaRPr>
          </a:p>
        </p:txBody>
      </p:sp>
      <p:sp>
        <p:nvSpPr>
          <p:cNvPr id="29" name="CasellaDiTesto 6"/>
          <p:cNvSpPr txBox="1">
            <a:spLocks noChangeArrowheads="1"/>
          </p:cNvSpPr>
          <p:nvPr/>
        </p:nvSpPr>
        <p:spPr bwMode="auto">
          <a:xfrm>
            <a:off x="6738395" y="3570288"/>
            <a:ext cx="2247900" cy="581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Peak position </a:t>
            </a:r>
            <a:b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</a:t>
            </a: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time offsets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96852" y="5820173"/>
            <a:ext cx="3447148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rgbClr val="0000FF"/>
                </a:solidFill>
              </a:rPr>
              <a:t>Eur.Phys.J</a:t>
            </a:r>
            <a:r>
              <a:rPr lang="en-GB" sz="2000" dirty="0" smtClean="0">
                <a:solidFill>
                  <a:srgbClr val="0000FF"/>
                </a:solidFill>
              </a:rPr>
              <a:t>. C74 (2014) 3056</a:t>
            </a:r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60772" y="840680"/>
            <a:ext cx="16516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Deployed at</a:t>
            </a:r>
          </a:p>
          <a:p>
            <a:r>
              <a:rPr lang="en-GB" sz="2000" dirty="0" smtClean="0"/>
              <a:t>ANTARES in</a:t>
            </a:r>
          </a:p>
          <a:p>
            <a:r>
              <a:rPr lang="en-GB" sz="2000" dirty="0" smtClean="0"/>
              <a:t>April 2013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6423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title"/>
          </p:nvPr>
        </p:nvSpPr>
        <p:spPr>
          <a:xfrm>
            <a:off x="627063" y="239046"/>
            <a:ext cx="8001000" cy="519844"/>
          </a:xfrm>
        </p:spPr>
        <p:txBody>
          <a:bodyPr/>
          <a:lstStyle/>
          <a:p>
            <a:r>
              <a:rPr lang="en-GB" altLang="en-US" dirty="0" smtClean="0"/>
              <a:t>PPM-DOM: Atmospheric muons</a:t>
            </a:r>
            <a:endParaRPr lang="en-GB" altLang="en-US" dirty="0"/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5897" y="1014501"/>
            <a:ext cx="4664832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88835"/>
            <a:ext cx="4432491" cy="337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649868" y="4310967"/>
            <a:ext cx="3887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en-US" sz="1800" dirty="0">
                <a:ea typeface="ＭＳ Ｐゴシック" panose="020B0600070205080204" pitchFamily="34" charset="-128"/>
              </a:rPr>
              <a:t>Number of coincident hits in a DOM</a:t>
            </a: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4967288" y="4250048"/>
            <a:ext cx="38877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en-US" sz="1800" dirty="0">
                <a:ea typeface="ＭＳ Ｐゴシック" panose="020B0600070205080204" pitchFamily="34" charset="-128"/>
              </a:rPr>
              <a:t>Zenith angle of hit PMTs in events with more than </a:t>
            </a:r>
            <a:r>
              <a:rPr lang="en-GB" altLang="en-US" sz="1800" dirty="0" smtClean="0">
                <a:ea typeface="ＭＳ Ｐゴシック" panose="020B0600070205080204" pitchFamily="34" charset="-128"/>
              </a:rPr>
              <a:t>7 </a:t>
            </a:r>
            <a:r>
              <a:rPr lang="en-GB" altLang="en-US" sz="1800" dirty="0">
                <a:ea typeface="ＭＳ Ｐゴシック" panose="020B0600070205080204" pitchFamily="34" charset="-128"/>
              </a:rPr>
              <a:t>coincident hits</a:t>
            </a:r>
          </a:p>
        </p:txBody>
      </p:sp>
      <p:sp>
        <p:nvSpPr>
          <p:cNvPr id="12" name="ZoneTexte 8"/>
          <p:cNvSpPr txBox="1">
            <a:spLocks noChangeArrowheads="1"/>
          </p:cNvSpPr>
          <p:nvPr/>
        </p:nvSpPr>
        <p:spPr bwMode="auto">
          <a:xfrm>
            <a:off x="201110" y="5016610"/>
            <a:ext cx="40302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000" dirty="0">
                <a:ea typeface="ＭＳ Ｐゴシック" panose="020B0600070205080204" pitchFamily="34" charset="-128"/>
              </a:rPr>
              <a:t>&gt;5 coincidences within 20ns </a:t>
            </a:r>
            <a:r>
              <a:rPr lang="en-US" alt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⇒</a:t>
            </a:r>
            <a:r>
              <a:rPr lang="en-US" altLang="en-US" sz="2000" dirty="0">
                <a:ea typeface="ＭＳ Ｐゴシック" panose="020B0600070205080204" pitchFamily="34" charset="-128"/>
              </a:rPr>
              <a:t/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reduced K40 contribution,</a:t>
            </a:r>
          </a:p>
          <a:p>
            <a:pPr algn="ctr" eaLnBrk="0" hangingPunct="0"/>
            <a:r>
              <a:rPr lang="en-US" altLang="en-US" sz="2000" dirty="0">
                <a:ea typeface="ＭＳ Ｐゴシック" panose="020B0600070205080204" pitchFamily="34" charset="-128"/>
              </a:rPr>
              <a:t>dominated by atmospheric muons</a:t>
            </a:r>
          </a:p>
        </p:txBody>
      </p:sp>
      <p:sp>
        <p:nvSpPr>
          <p:cNvPr id="13" name="ZoneTexte 9"/>
          <p:cNvSpPr txBox="1">
            <a:spLocks noChangeArrowheads="1"/>
          </p:cNvSpPr>
          <p:nvPr/>
        </p:nvSpPr>
        <p:spPr bwMode="auto">
          <a:xfrm>
            <a:off x="4485897" y="5016610"/>
            <a:ext cx="45613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000" dirty="0">
                <a:ea typeface="ＭＳ Ｐゴシック" panose="020B0600070205080204" pitchFamily="34" charset="-128"/>
              </a:rPr>
              <a:t>More upper PMTs in multi-hit events </a:t>
            </a:r>
            <a:r>
              <a:rPr lang="en-US" alt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⇒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pPr algn="ctr" eaLnBrk="0" hangingPunct="0"/>
            <a:r>
              <a:rPr lang="en-US" altLang="en-US" sz="2000" dirty="0">
                <a:ea typeface="ＭＳ Ｐゴシック" panose="020B0600070205080204" pitchFamily="34" charset="-128"/>
              </a:rPr>
              <a:t>directional information </a:t>
            </a:r>
          </a:p>
          <a:p>
            <a:pPr algn="ctr" eaLnBrk="0" hangingPunct="0"/>
            <a:r>
              <a:rPr lang="en-US" altLang="en-US" sz="2000" dirty="0">
                <a:ea typeface="ＭＳ Ｐゴシック" panose="020B0600070205080204" pitchFamily="34" charset="-128"/>
              </a:rPr>
              <a:t>from single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storey</a:t>
            </a: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092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430056"/>
            <a:ext cx="8135937" cy="360362"/>
          </a:xfrm>
        </p:spPr>
        <p:txBody>
          <a:bodyPr/>
          <a:lstStyle/>
          <a:p>
            <a:r>
              <a:rPr lang="en-GB" dirty="0" smtClean="0"/>
              <a:t>PPM-DU: </a:t>
            </a:r>
            <a:br>
              <a:rPr lang="en-GB" dirty="0" smtClean="0"/>
            </a:br>
            <a:r>
              <a:rPr lang="en-GB" dirty="0" smtClean="0"/>
              <a:t>Muon reconstruction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-1" y="1810061"/>
            <a:ext cx="37322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Reconstruct muon trajectory</a:t>
            </a:r>
            <a:br>
              <a:rPr lang="en-GB" sz="2000" dirty="0" smtClean="0"/>
            </a:br>
            <a:r>
              <a:rPr lang="en-GB" sz="2000" dirty="0" smtClean="0"/>
              <a:t>from hits on 3 DOMs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Ambiguities can</a:t>
            </a:r>
            <a:br>
              <a:rPr lang="en-GB" sz="2000" dirty="0" smtClean="0"/>
            </a:br>
            <a:r>
              <a:rPr lang="en-GB" sz="2000" dirty="0" smtClean="0"/>
              <a:t>be reduced by cuts</a:t>
            </a:r>
            <a:br>
              <a:rPr lang="en-GB" sz="2000" dirty="0" smtClean="0"/>
            </a:br>
            <a:r>
              <a:rPr lang="en-GB" sz="2000" dirty="0" smtClean="0"/>
              <a:t>on time differences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7°FWHM resolution</a:t>
            </a:r>
            <a:br>
              <a:rPr lang="en-GB" sz="2000" dirty="0" smtClean="0"/>
            </a:br>
            <a:r>
              <a:rPr lang="en-GB" sz="2000" dirty="0" smtClean="0"/>
              <a:t>achieved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71646" y="5691200"/>
            <a:ext cx="3188950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rgbClr val="0000FF"/>
                </a:solidFill>
              </a:rPr>
              <a:t>Eur.Phys.J</a:t>
            </a:r>
            <a:r>
              <a:rPr lang="en-GB" sz="2000" dirty="0">
                <a:solidFill>
                  <a:srgbClr val="0000FF"/>
                </a:solidFill>
              </a:rPr>
              <a:t>. C76 (2016</a:t>
            </a:r>
            <a:r>
              <a:rPr lang="en-GB" sz="2000" dirty="0" smtClean="0">
                <a:solidFill>
                  <a:srgbClr val="0000FF"/>
                </a:solidFill>
              </a:rPr>
              <a:t>) </a:t>
            </a:r>
            <a:r>
              <a:rPr lang="en-GB" sz="2000" dirty="0">
                <a:solidFill>
                  <a:srgbClr val="0000FF"/>
                </a:solidFill>
              </a:rPr>
              <a:t>54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388" y="-87699"/>
            <a:ext cx="4569593" cy="658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6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83402"/>
            <a:ext cx="8135937" cy="360362"/>
          </a:xfrm>
        </p:spPr>
        <p:txBody>
          <a:bodyPr/>
          <a:lstStyle/>
          <a:p>
            <a:r>
              <a:rPr lang="en-GB" dirty="0" smtClean="0"/>
              <a:t>First KM3NeT-ARCA strings deployed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122547" y="1574766"/>
            <a:ext cx="4155809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srgbClr val="008000"/>
                </a:solidFill>
              </a:rPr>
              <a:t>First string (Dec 2015)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Smooth operation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All 18 DOMs alive and </a:t>
            </a:r>
            <a:br>
              <a:rPr lang="en-GB" sz="2000" dirty="0" smtClean="0"/>
            </a:br>
            <a:r>
              <a:rPr lang="en-GB" sz="2000" dirty="0" smtClean="0"/>
              <a:t>functional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First muons reconstructed </a:t>
            </a:r>
            <a:br>
              <a:rPr lang="en-GB" sz="2000" dirty="0" smtClean="0"/>
            </a:br>
            <a:r>
              <a:rPr lang="en-GB" sz="2000" dirty="0" smtClean="0"/>
              <a:t>within hours after switch-on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Data taking in progress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srgbClr val="008000"/>
                </a:solidFill>
              </a:rPr>
              <a:t>Strings #2 and #3 (May 2016)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String #2: 16/18 DOMs work,</a:t>
            </a:r>
            <a:br>
              <a:rPr lang="en-GB" sz="2000" dirty="0" smtClean="0"/>
            </a:br>
            <a:r>
              <a:rPr lang="en-GB" sz="2000" dirty="0" smtClean="0"/>
              <a:t>data taking in progress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String #3: Short in power system, not operational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Problems under investigation</a:t>
            </a:r>
            <a:endParaRPr lang="en-GB" sz="2000" dirty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57" y="3706337"/>
            <a:ext cx="4865643" cy="2731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53" r="22553"/>
          <a:stretch/>
        </p:blipFill>
        <p:spPr>
          <a:xfrm>
            <a:off x="2426068" y="1042189"/>
            <a:ext cx="6336932" cy="2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7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430055"/>
            <a:ext cx="8135937" cy="360362"/>
          </a:xfrm>
        </p:spPr>
        <p:txBody>
          <a:bodyPr/>
          <a:lstStyle/>
          <a:p>
            <a:r>
              <a:rPr lang="en-GB" dirty="0" smtClean="0"/>
              <a:t>First neutrinos …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3" y="1481921"/>
            <a:ext cx="8474174" cy="38941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0318" y="1038917"/>
            <a:ext cx="2650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 good candidate: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62818" y="5794310"/>
            <a:ext cx="777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Note: Track direction from slope, rising z(t) not sufficient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41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27063" y="919919"/>
            <a:ext cx="8261564" cy="71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SzPct val="80000"/>
              <a:buFont typeface="Lucida Grande" charset="0"/>
              <a:buNone/>
            </a:pPr>
            <a:r>
              <a:rPr lang="en-US" dirty="0" smtClean="0"/>
              <a:t>Reconstruction using new PMT response simulation:</a:t>
            </a:r>
            <a:br>
              <a:rPr lang="en-US" dirty="0" smtClean="0"/>
            </a:br>
            <a:r>
              <a:rPr lang="en-US" dirty="0" smtClean="0"/>
              <a:t>Median of angle </a:t>
            </a:r>
            <a:r>
              <a:rPr lang="en-US" dirty="0" smtClean="0">
                <a:latin typeface="Symbol" panose="05050102010706020507" pitchFamily="18" charset="2"/>
              </a:rPr>
              <a:t>DW</a:t>
            </a:r>
            <a:r>
              <a:rPr lang="en-US" dirty="0" smtClean="0"/>
              <a:t> between reconstructed µ and true </a:t>
            </a:r>
            <a:r>
              <a:rPr lang="el-GR" dirty="0" smtClean="0"/>
              <a:t>ν</a:t>
            </a:r>
            <a:r>
              <a:rPr lang="de-DE" dirty="0" smtClean="0"/>
              <a:t> </a:t>
            </a:r>
            <a:r>
              <a:rPr lang="en-US" dirty="0" smtClean="0"/>
              <a:t>direction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4" y="1734975"/>
            <a:ext cx="6510017" cy="47577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27063" y="242596"/>
            <a:ext cx="8135937" cy="50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mtClean="0"/>
              <a:t>Muon angular reconstruction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" r="-1050"/>
          <a:stretch/>
        </p:blipFill>
        <p:spPr>
          <a:xfrm>
            <a:off x="2521396" y="2109301"/>
            <a:ext cx="3027577" cy="113775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7273345" y="4850962"/>
            <a:ext cx="1489655" cy="0"/>
          </a:xfrm>
          <a:prstGeom prst="straightConnector1">
            <a:avLst/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85787" y="495977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8000"/>
                </a:solidFill>
              </a:rPr>
              <a:t>0.07°</a:t>
            </a:r>
            <a:endParaRPr lang="en-GB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7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266" y="898189"/>
            <a:ext cx="8261564" cy="5314432"/>
          </a:xfrm>
        </p:spPr>
        <p:txBody>
          <a:bodyPr/>
          <a:lstStyle/>
          <a:p>
            <a:pPr>
              <a:buSzPct val="80000"/>
            </a:pPr>
            <a:r>
              <a:rPr lang="en-US" sz="2000" dirty="0" smtClean="0"/>
              <a:t>Vertex fit: Suitable hit selection, fit uses timing;</a:t>
            </a:r>
            <a:br>
              <a:rPr lang="en-US" sz="2000" dirty="0" smtClean="0"/>
            </a:br>
            <a:r>
              <a:rPr lang="en-US" sz="2000" dirty="0" smtClean="0"/>
              <a:t>result used for containment requirement</a:t>
            </a:r>
          </a:p>
          <a:p>
            <a:pPr>
              <a:buSzPct val="80000"/>
            </a:pPr>
            <a:r>
              <a:rPr lang="en-US" sz="2000" dirty="0" smtClean="0"/>
              <a:t>Direction and energy: Uses PDF depending on </a:t>
            </a:r>
          </a:p>
          <a:p>
            <a:pPr lvl="1"/>
            <a:r>
              <a:rPr lang="en-US" dirty="0" smtClean="0"/>
              <a:t>Distance vertex – DOM</a:t>
            </a:r>
          </a:p>
          <a:p>
            <a:pPr lvl="1"/>
            <a:r>
              <a:rPr lang="en-US" dirty="0" smtClean="0"/>
              <a:t>Angle between shower direction and DOM</a:t>
            </a:r>
          </a:p>
          <a:p>
            <a:pPr lvl="1"/>
            <a:r>
              <a:rPr lang="en-US" dirty="0" smtClean="0"/>
              <a:t>Orientation of PMTs</a:t>
            </a:r>
          </a:p>
          <a:p>
            <a:pPr lvl="1"/>
            <a:r>
              <a:rPr lang="en-US" dirty="0" smtClean="0"/>
              <a:t>Hit information used: yes/no</a:t>
            </a:r>
            <a:endParaRPr lang="en-US" dirty="0"/>
          </a:p>
          <a:p>
            <a:r>
              <a:rPr lang="en-US" dirty="0" smtClean="0"/>
              <a:t>Resolution (</a:t>
            </a:r>
            <a:r>
              <a:rPr lang="en-GB" dirty="0" smtClean="0"/>
              <a:t>contained </a:t>
            </a:r>
            <a:r>
              <a:rPr lang="en-GB" dirty="0" err="1"/>
              <a:t>ν</a:t>
            </a:r>
            <a:r>
              <a:rPr lang="en-GB" baseline="-25000" dirty="0" err="1"/>
              <a:t>e</a:t>
            </a:r>
            <a:r>
              <a:rPr lang="en-GB" dirty="0"/>
              <a:t> CC </a:t>
            </a:r>
            <a:r>
              <a:rPr lang="en-GB" dirty="0" smtClean="0"/>
              <a:t>events): </a:t>
            </a:r>
            <a:r>
              <a:rPr lang="en-US" dirty="0" smtClean="0"/>
              <a:t>~</a:t>
            </a:r>
            <a:r>
              <a:rPr lang="en-US" dirty="0"/>
              <a:t>10% in E, &lt;</a:t>
            </a:r>
            <a:r>
              <a:rPr lang="en-US" dirty="0" smtClean="0"/>
              <a:t>2°in  direction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035" y="3590843"/>
            <a:ext cx="7125992" cy="3042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10449"/>
            <a:ext cx="8135937" cy="360362"/>
          </a:xfrm>
        </p:spPr>
        <p:txBody>
          <a:bodyPr/>
          <a:lstStyle/>
          <a:p>
            <a:r>
              <a:rPr lang="en-US" dirty="0" smtClean="0"/>
              <a:t>Shower reconstruction: Method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Neutrino astronomy and neutrino physics with KM3NeT (</a:t>
            </a:r>
            <a:r>
              <a:rPr lang="en-GB" dirty="0" err="1" smtClean="0"/>
              <a:t>U.Katz</a:t>
            </a:r>
            <a:r>
              <a:rPr lang="en-GB" dirty="0" smtClean="0"/>
              <a:t>)              Particle Physics Colloquium, Univ. HD, 21.06.2016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346" y="929613"/>
            <a:ext cx="2821290" cy="23218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93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866" y="1570443"/>
            <a:ext cx="3414245" cy="2295202"/>
          </a:xfrm>
        </p:spPr>
        <p:txBody>
          <a:bodyPr/>
          <a:lstStyle/>
          <a:p>
            <a:pPr marL="975" indent="0">
              <a:buNone/>
            </a:pPr>
            <a:r>
              <a:rPr lang="en-US" smtClean="0">
                <a:solidFill>
                  <a:srgbClr val="0000FF"/>
                </a:solidFill>
              </a:rPr>
              <a:t>Assumptions:</a:t>
            </a:r>
          </a:p>
          <a:p>
            <a:pPr marL="343875" indent="-342900">
              <a:buFont typeface="+mj-lt"/>
              <a:buAutoNum type="arabicPeriod"/>
            </a:pPr>
            <a:r>
              <a:rPr lang="en-US" smtClean="0"/>
              <a:t>Flavour-symmetric</a:t>
            </a:r>
          </a:p>
          <a:p>
            <a:pPr marL="343875" indent="-342900">
              <a:buFont typeface="+mj-lt"/>
              <a:buAutoNum type="arabicPeriod"/>
            </a:pPr>
            <a:r>
              <a:rPr lang="en-US" smtClean="0"/>
              <a:t>Isotropic</a:t>
            </a:r>
          </a:p>
          <a:p>
            <a:pPr marL="343875" indent="-342900">
              <a:buFont typeface="+mj-lt"/>
              <a:buAutoNum type="arabicPeriod"/>
            </a:pPr>
            <a:r>
              <a:rPr lang="en-US" smtClean="0"/>
              <a:t>Energy spectrum</a:t>
            </a:r>
            <a:br>
              <a:rPr lang="en-US" smtClean="0"/>
            </a:br>
            <a:r>
              <a:rPr lang="en-US" smtClean="0"/>
              <a:t>consistent with IceCube findings</a:t>
            </a:r>
            <a:br>
              <a:rPr lang="en-US" smtClean="0"/>
            </a:br>
            <a:endParaRPr lang="en-US" smtClean="0"/>
          </a:p>
          <a:p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034" y="328117"/>
            <a:ext cx="8135937" cy="360362"/>
          </a:xfrm>
        </p:spPr>
        <p:txBody>
          <a:bodyPr/>
          <a:lstStyle/>
          <a:p>
            <a:r>
              <a:rPr lang="en-US" smtClean="0"/>
              <a:t>Diffuse extragalactic neutrino flux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49034" y="6519052"/>
            <a:ext cx="6983407" cy="279174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Neutrino astronomy and neutrino physics with KM3NeT (</a:t>
            </a:r>
            <a:r>
              <a:rPr lang="en-GB" dirty="0" err="1" smtClean="0"/>
              <a:t>U.Katz</a:t>
            </a:r>
            <a:r>
              <a:rPr lang="en-GB" dirty="0" smtClean="0"/>
              <a:t>)              Particle Physics Colloquium, Univ. HD, 21.06.2016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40" y="986578"/>
            <a:ext cx="4985760" cy="4086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6" y="5738887"/>
            <a:ext cx="7195322" cy="708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8" y="4810249"/>
            <a:ext cx="6717000" cy="718047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6830008" y="3666931"/>
            <a:ext cx="1184988" cy="2071956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" y="4717902"/>
            <a:ext cx="2133790" cy="81458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551265" y="3256384"/>
            <a:ext cx="4916474" cy="1660849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80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034" y="328117"/>
            <a:ext cx="8135937" cy="360362"/>
          </a:xfrm>
        </p:spPr>
        <p:txBody>
          <a:bodyPr/>
          <a:lstStyle/>
          <a:p>
            <a:r>
              <a:rPr lang="en-US" dirty="0" smtClean="0"/>
              <a:t>Diffuse flux results (max. </a:t>
            </a:r>
            <a:r>
              <a:rPr lang="en-US" dirty="0" err="1" smtClean="0"/>
              <a:t>liklihood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49034" y="6450841"/>
            <a:ext cx="7011399" cy="306386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Neutrino astronomy and neutrino physics with KM3NeT (</a:t>
            </a:r>
            <a:r>
              <a:rPr lang="en-GB" dirty="0" err="1" smtClean="0"/>
              <a:t>U.Katz</a:t>
            </a:r>
            <a:r>
              <a:rPr lang="en-GB" dirty="0" smtClean="0"/>
              <a:t>)              Particle Physics Colloquium, Univ. HD, 21.06.2016</a:t>
            </a:r>
            <a:endParaRPr lang="en-GB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42341" y="5171694"/>
            <a:ext cx="1002485" cy="5822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50800" dir="5400000" algn="ctr" rotWithShape="0">
              <a:schemeClr val="accent3">
                <a:alpha val="43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Font typeface="Lucida Grande" charset="0"/>
              <a:buNone/>
            </a:pPr>
            <a:r>
              <a:rPr lang="en-US" dirty="0" smtClean="0">
                <a:solidFill>
                  <a:srgbClr val="0000FF"/>
                </a:solidFill>
              </a:rPr>
              <a:t>Muon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analysis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GB" dirty="0" smtClean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172"/>
            <a:ext cx="6749474" cy="50050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682" y="5980923"/>
            <a:ext cx="6481791" cy="360223"/>
          </a:xfrm>
          <a:noFill/>
          <a:effectLst>
            <a:outerShdw blurRad="12700" dist="50800" dir="5400000" algn="ctr" rotWithShape="0">
              <a:schemeClr val="accent3">
                <a:alpha val="43000"/>
              </a:schemeClr>
            </a:outerShdw>
          </a:effectLst>
        </p:spPr>
        <p:txBody>
          <a:bodyPr/>
          <a:lstStyle/>
          <a:p>
            <a:pPr marL="975" indent="0" algn="ctr">
              <a:lnSpc>
                <a:spcPct val="100000"/>
              </a:lnSpc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Other flux assumptions yield 10-30% improvement in discovery time.</a:t>
            </a:r>
            <a:endParaRPr lang="en-GB" sz="1600" dirty="0" smtClean="0">
              <a:solidFill>
                <a:srgbClr val="008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447934" y="1410187"/>
            <a:ext cx="2696066" cy="447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313" indent="-358775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286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286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9863" indent="-2286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rgbClr val="464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solidFill>
                  <a:srgbClr val="464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dirty="0" smtClean="0">
                <a:solidFill>
                  <a:srgbClr val="464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 numbers (</a:t>
            </a:r>
            <a:r>
              <a:rPr lang="en-US" sz="2000" dirty="0" err="1" smtClean="0">
                <a:solidFill>
                  <a:srgbClr val="464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cut&amp;count</a:t>
            </a:r>
            <a:r>
              <a:rPr lang="en-US" sz="2000" dirty="0" smtClean="0">
                <a:solidFill>
                  <a:srgbClr val="464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975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16/9 cascades</a:t>
            </a:r>
          </a:p>
          <a:p>
            <a:pPr marL="975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7.5/5 track-like</a:t>
            </a:r>
          </a:p>
          <a:p>
            <a:pPr marL="975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(signal/background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er ARCA year)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5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rgbClr val="464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</a:t>
            </a:r>
            <a:br>
              <a:rPr lang="en-US" sz="2000" dirty="0" smtClean="0">
                <a:solidFill>
                  <a:srgbClr val="4646C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 each energy, direction and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KM3NeT is complementary to IceCube</a:t>
            </a:r>
          </a:p>
          <a:p>
            <a:pPr>
              <a:lnSpc>
                <a:spcPct val="100000"/>
              </a:lnSpc>
            </a:pPr>
            <a:endParaRPr lang="en-GB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95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The mysterious cosmic rays</a:t>
            </a:r>
            <a:endParaRPr lang="en-US" altLang="en-US" dirty="0"/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-74645" y="883141"/>
            <a:ext cx="5835000" cy="5299942"/>
            <a:chOff x="247" y="565"/>
            <a:chExt cx="3488" cy="331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81"/>
            <a:stretch/>
          </p:blipFill>
          <p:spPr bwMode="auto">
            <a:xfrm>
              <a:off x="247" y="565"/>
              <a:ext cx="3379" cy="3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ine 4"/>
            <p:cNvSpPr>
              <a:spLocks noChangeShapeType="1"/>
            </p:cNvSpPr>
            <p:nvPr/>
          </p:nvSpPr>
          <p:spPr bwMode="auto">
            <a:xfrm>
              <a:off x="1757" y="3317"/>
              <a:ext cx="0" cy="288"/>
            </a:xfrm>
            <a:prstGeom prst="line">
              <a:avLst/>
            </a:prstGeom>
            <a:noFill/>
            <a:ln w="28575">
              <a:solidFill>
                <a:srgbClr val="FF1E1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1333" y="3293"/>
              <a:ext cx="480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altLang="en-US" sz="2000" b="1">
                  <a:solidFill>
                    <a:schemeClr val="accent2"/>
                  </a:solidFill>
                </a:rPr>
                <a:t>LHC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1724" y="1091"/>
              <a:ext cx="576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altLang="en-US" sz="2400" b="1" i="1">
                  <a:solidFill>
                    <a:schemeClr val="hlink"/>
                  </a:solidFill>
                  <a:latin typeface="Times" panose="02020603050405020304" pitchFamily="18" charset="0"/>
                </a:rPr>
                <a:t>~E</a:t>
              </a:r>
              <a:r>
                <a:rPr lang="en-GB" altLang="en-US" sz="2400" b="1" i="1" baseline="30000">
                  <a:solidFill>
                    <a:schemeClr val="hlink"/>
                  </a:solidFill>
                  <a:latin typeface="Times" panose="02020603050405020304" pitchFamily="18" charset="0"/>
                </a:rPr>
                <a:t>-2.7</a:t>
              </a:r>
              <a:endParaRPr lang="en-GB" altLang="en-US" sz="2400" b="1" i="1">
                <a:solidFill>
                  <a:schemeClr val="hlink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3200" y="2704"/>
              <a:ext cx="535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altLang="en-US" sz="2400" b="1" i="1">
                  <a:solidFill>
                    <a:schemeClr val="hlink"/>
                  </a:solidFill>
                  <a:latin typeface="Times" panose="02020603050405020304" pitchFamily="18" charset="0"/>
                </a:rPr>
                <a:t>~E</a:t>
              </a:r>
              <a:r>
                <a:rPr lang="en-GB" altLang="en-US" sz="2400" b="1" i="1" baseline="30000">
                  <a:solidFill>
                    <a:schemeClr val="hlink"/>
                  </a:solidFill>
                  <a:latin typeface="Times" panose="02020603050405020304" pitchFamily="18" charset="0"/>
                </a:rPr>
                <a:t>-2.7</a:t>
              </a:r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2291" y="2567"/>
              <a:ext cx="442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altLang="en-US" sz="2400" b="1" i="1">
                  <a:solidFill>
                    <a:schemeClr val="hlink"/>
                  </a:solidFill>
                  <a:latin typeface="Times" panose="02020603050405020304" pitchFamily="18" charset="0"/>
                </a:rPr>
                <a:t>~E</a:t>
              </a:r>
              <a:r>
                <a:rPr lang="en-GB" altLang="en-US" sz="2400" b="1" i="1" baseline="30000">
                  <a:solidFill>
                    <a:schemeClr val="hlink"/>
                  </a:solidFill>
                  <a:latin typeface="Times" panose="02020603050405020304" pitchFamily="18" charset="0"/>
                </a:rPr>
                <a:t>-3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1848" y="2904"/>
              <a:ext cx="1104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70000"/>
                </a:lnSpc>
                <a:spcBef>
                  <a:spcPct val="10000"/>
                </a:spcBef>
              </a:pPr>
              <a:r>
                <a:rPr lang="en-GB" altLang="en-US" b="1"/>
                <a:t>ankle </a:t>
              </a:r>
            </a:p>
            <a:p>
              <a:pPr algn="ctr" eaLnBrk="0" hangingPunct="0">
                <a:lnSpc>
                  <a:spcPct val="70000"/>
                </a:lnSpc>
                <a:spcBef>
                  <a:spcPct val="10000"/>
                </a:spcBef>
              </a:pPr>
              <a:r>
                <a:rPr lang="en-GB" altLang="en-US" b="1"/>
                <a:t>1 part km</a:t>
              </a:r>
              <a:r>
                <a:rPr lang="en-GB" altLang="en-US" b="1" baseline="30000"/>
                <a:t>-2</a:t>
              </a:r>
              <a:r>
                <a:rPr lang="en-GB" altLang="en-US" b="1"/>
                <a:t> yr</a:t>
              </a:r>
              <a:r>
                <a:rPr lang="en-GB" altLang="en-US" b="1" baseline="30000"/>
                <a:t>-1</a:t>
              </a:r>
              <a:endParaRPr lang="en-GB" altLang="en-US" b="1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1507" y="2224"/>
              <a:ext cx="970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70000"/>
                </a:lnSpc>
                <a:spcBef>
                  <a:spcPct val="15000"/>
                </a:spcBef>
              </a:pPr>
              <a:r>
                <a:rPr lang="en-GB" altLang="en-US" b="1"/>
                <a:t>knee </a:t>
              </a:r>
            </a:p>
            <a:p>
              <a:pPr algn="ctr" eaLnBrk="0" hangingPunct="0">
                <a:lnSpc>
                  <a:spcPct val="70000"/>
                </a:lnSpc>
                <a:spcBef>
                  <a:spcPct val="15000"/>
                </a:spcBef>
              </a:pPr>
              <a:r>
                <a:rPr lang="en-GB" altLang="en-US" b="1"/>
                <a:t>1 part m</a:t>
              </a:r>
              <a:r>
                <a:rPr lang="en-GB" altLang="en-US" b="1" baseline="30000"/>
                <a:t>-2 </a:t>
              </a:r>
              <a:r>
                <a:rPr lang="en-GB" altLang="en-US" b="1"/>
                <a:t>yr</a:t>
              </a:r>
              <a:r>
                <a:rPr lang="en-GB" altLang="en-US" b="1" baseline="30000"/>
                <a:t>-1</a:t>
              </a: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V="1">
              <a:off x="2231" y="2239"/>
              <a:ext cx="192" cy="96"/>
            </a:xfrm>
            <a:prstGeom prst="line">
              <a:avLst/>
            </a:prstGeom>
            <a:noFill/>
            <a:ln w="28575">
              <a:solidFill>
                <a:srgbClr val="FF1E1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 flipV="1">
              <a:off x="2654" y="2942"/>
              <a:ext cx="280" cy="42"/>
            </a:xfrm>
            <a:prstGeom prst="line">
              <a:avLst/>
            </a:prstGeom>
            <a:noFill/>
            <a:ln w="28575">
              <a:solidFill>
                <a:srgbClr val="FF1E1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5788025" y="1033463"/>
            <a:ext cx="3355975" cy="514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altLang="en-US" sz="2000" dirty="0"/>
              <a:t>Particles impinging on Earth from outer space carry energies up to</a:t>
            </a:r>
            <a:br>
              <a:rPr lang="en-GB" altLang="en-US" sz="2000" dirty="0"/>
            </a:br>
            <a:r>
              <a:rPr lang="en-GB" altLang="en-US" sz="2000" dirty="0"/>
              <a:t>        </a:t>
            </a:r>
            <a:r>
              <a:rPr lang="en-GB" altLang="en-US" sz="2000" dirty="0">
                <a:solidFill>
                  <a:schemeClr val="accent2"/>
                </a:solidFill>
              </a:rPr>
              <a:t>10</a:t>
            </a:r>
            <a:r>
              <a:rPr lang="en-GB" altLang="en-US" sz="2000" b="1" baseline="40000" dirty="0">
                <a:solidFill>
                  <a:schemeClr val="accent2"/>
                </a:solidFill>
              </a:rPr>
              <a:t>21</a:t>
            </a:r>
            <a:r>
              <a:rPr lang="en-GB" altLang="en-US" sz="2000" dirty="0">
                <a:solidFill>
                  <a:schemeClr val="accent2"/>
                </a:solidFill>
              </a:rPr>
              <a:t> eV</a:t>
            </a:r>
            <a:br>
              <a:rPr lang="en-GB" altLang="en-US" sz="2000" dirty="0">
                <a:solidFill>
                  <a:schemeClr val="accent2"/>
                </a:solidFill>
              </a:rPr>
            </a:br>
            <a:r>
              <a:rPr lang="en-GB" altLang="en-US" sz="2000" dirty="0"/>
              <a:t>(the kinetic energy of a tennis ball at ~200km/h.)</a:t>
            </a:r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altLang="en-US" sz="2000" dirty="0"/>
              <a:t>The acceleration mechanisms are unknown.</a:t>
            </a:r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altLang="en-US" sz="2000" dirty="0"/>
              <a:t>Cosmic rays carry a significant fraction of the energy of the universe – cosmologically relevant! </a:t>
            </a:r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altLang="en-US" sz="2000" dirty="0"/>
              <a:t>Neutrinos play a key role in studying the origin of cosmic rays.</a:t>
            </a:r>
          </a:p>
        </p:txBody>
      </p:sp>
    </p:spTree>
    <p:extLst>
      <p:ext uri="{BB962C8B-B14F-4D97-AF65-F5344CB8AC3E}">
        <p14:creationId xmlns:p14="http://schemas.microsoft.com/office/powerpoint/2010/main" val="91826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10449"/>
            <a:ext cx="8135937" cy="360362"/>
          </a:xfrm>
        </p:spPr>
        <p:txBody>
          <a:bodyPr/>
          <a:lstStyle/>
          <a:p>
            <a:r>
              <a:rPr lang="en-US" dirty="0" smtClean="0"/>
              <a:t>Point-source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6508" y="1565130"/>
            <a:ext cx="3495641" cy="440952"/>
          </a:xfrm>
        </p:spPr>
        <p:txBody>
          <a:bodyPr/>
          <a:lstStyle/>
          <a:p>
            <a:r>
              <a:rPr lang="en-US" sz="2000" dirty="0" smtClean="0"/>
              <a:t>Galactic sources in reach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27063" y="6485931"/>
            <a:ext cx="7108015" cy="257552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Neutrino astronomy and neutrino physics with KM3NeT (</a:t>
            </a:r>
            <a:r>
              <a:rPr lang="en-GB" dirty="0" err="1" smtClean="0"/>
              <a:t>U.Katz</a:t>
            </a:r>
            <a:r>
              <a:rPr lang="en-GB" dirty="0" smtClean="0"/>
              <a:t>)              Particle Physics Colloquium, Univ. HD, 21.06.2016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44" y="2922343"/>
            <a:ext cx="4883113" cy="3408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848"/>
            <a:ext cx="4516016" cy="334277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10187" y="4840281"/>
            <a:ext cx="3495641" cy="100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Significant discovery potential for extragalactic sources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895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936" y="3582955"/>
            <a:ext cx="4580321" cy="550506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Measuring the neutrino mass hierarchy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37118" y="6405952"/>
            <a:ext cx="6997959" cy="449262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Neutrino astronomy and neutrino physics with KM3NeT (</a:t>
            </a:r>
            <a:r>
              <a:rPr lang="en-GB" dirty="0" err="1" smtClean="0"/>
              <a:t>U.Katz</a:t>
            </a:r>
            <a:r>
              <a:rPr lang="en-GB" dirty="0" smtClean="0"/>
              <a:t>)              Particle Physics Colloquium, Univ. HD, 21.06.2016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55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27063" y="6504593"/>
            <a:ext cx="7051674" cy="257552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Neutrino astronomy and neutrino physics with KM3NeT (</a:t>
            </a:r>
            <a:r>
              <a:rPr lang="en-GB" dirty="0" err="1" smtClean="0"/>
              <a:t>U.Katz</a:t>
            </a:r>
            <a:r>
              <a:rPr lang="en-GB" dirty="0" smtClean="0"/>
              <a:t>)              Particle Physics Colloquium, Univ. HD, 21.06.2016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Neutrino oscillations in vacuum</a:t>
            </a:r>
            <a:endParaRPr lang="en-US" altLang="en-US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84163" y="1028700"/>
            <a:ext cx="8469312" cy="5005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en-GB" altLang="en-US" dirty="0" smtClean="0"/>
              <a:t>Neutrino flavour and mass eigenstates are not the same:</a:t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/>
              <a:t/>
            </a:r>
            <a:br>
              <a:rPr lang="en-GB" altLang="en-US" dirty="0"/>
            </a:br>
            <a:endParaRPr lang="en-GB" altLang="en-US" dirty="0" smtClean="0"/>
          </a:p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en-GB" altLang="en-US" dirty="0" smtClean="0"/>
              <a:t>Consequence: Neutrino oscillations</a:t>
            </a:r>
            <a:br>
              <a:rPr lang="en-GB" altLang="en-US" dirty="0" smtClean="0"/>
            </a:br>
            <a:r>
              <a:rPr lang="en-GB" altLang="en-US" dirty="0" smtClean="0"/>
              <a:t>Very simplified case: 2 flavours, vacuum</a:t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endParaRPr lang="en-GB" altLang="en-US" dirty="0" smtClean="0"/>
          </a:p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en-GB" altLang="en-US" dirty="0" smtClean="0"/>
              <a:t>No information on sign of </a:t>
            </a:r>
            <a:br>
              <a:rPr lang="en-GB" altLang="en-US" dirty="0" smtClean="0"/>
            </a:br>
            <a:endParaRPr lang="en-GB" altLang="en-US" dirty="0" smtClean="0"/>
          </a:p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en-GB" altLang="en-US" dirty="0" smtClean="0"/>
              <a:t>In the above units:</a:t>
            </a:r>
          </a:p>
          <a:p>
            <a:pPr marL="0" indent="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None/>
              <a:tabLst>
                <a:tab pos="2336800" algn="l"/>
              </a:tabLst>
            </a:pPr>
            <a:r>
              <a:rPr lang="en-GB" altLang="en-US" dirty="0" smtClean="0"/>
              <a:t>					no effect</a:t>
            </a:r>
            <a:br>
              <a:rPr lang="en-GB" altLang="en-US" dirty="0" smtClean="0"/>
            </a:br>
            <a:r>
              <a:rPr lang="en-GB" altLang="en-US" dirty="0" smtClean="0"/>
              <a:t>				observe oscillations</a:t>
            </a:r>
            <a:br>
              <a:rPr lang="en-GB" altLang="en-US" dirty="0" smtClean="0"/>
            </a:br>
            <a:r>
              <a:rPr lang="en-GB" altLang="en-US" dirty="0" smtClean="0"/>
              <a:t>				observe averaged oscillations</a:t>
            </a:r>
            <a:endParaRPr lang="en-GB" altLang="en-US" dirty="0"/>
          </a:p>
        </p:txBody>
      </p:sp>
      <p:pic>
        <p:nvPicPr>
          <p:cNvPr id="13" name="Picture 2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312404"/>
            <a:ext cx="63198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3114834"/>
            <a:ext cx="7165975" cy="83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258" y="4131063"/>
            <a:ext cx="719138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5" y="5077942"/>
            <a:ext cx="28416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1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2" y="5384329"/>
            <a:ext cx="2833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3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54" y="5709767"/>
            <a:ext cx="28416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54088" y="1814226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(propagation)</a:t>
            </a:r>
            <a:endParaRPr lang="en-GB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02688" y="1838781"/>
            <a:ext cx="155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(production)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0620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5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The 3-flavour case</a:t>
            </a:r>
            <a:endParaRPr lang="en-US" alt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32247" y="1070832"/>
            <a:ext cx="8942387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236788" algn="l"/>
                <a:tab pos="6719888" algn="l"/>
              </a:tabLst>
            </a:pPr>
            <a:r>
              <a:rPr lang="en-GB" altLang="en-US" dirty="0" smtClean="0"/>
              <a:t>Parameterisation of mixing matrix </a:t>
            </a:r>
            <a:br>
              <a:rPr lang="en-GB" altLang="en-US" dirty="0" smtClean="0"/>
            </a:br>
            <a:r>
              <a:rPr lang="en-GB" altLang="en-US" dirty="0" smtClean="0"/>
              <a:t>(up to Majorana phases that are not discussed here):</a:t>
            </a: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endParaRPr lang="en-GB" altLang="en-US" sz="2400" dirty="0" smtClean="0"/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236788" algn="l"/>
                <a:tab pos="6719888" algn="l"/>
              </a:tabLst>
            </a:pPr>
            <a:r>
              <a:rPr lang="en-GB" altLang="en-US" dirty="0" smtClean="0"/>
              <a:t>Neutrino oscillation parameters (only central values given):</a:t>
            </a: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/>
              <a:t>	</a:t>
            </a:r>
            <a:r>
              <a:rPr lang="en-GB" altLang="en-US" sz="2400" dirty="0" smtClean="0"/>
              <a:t>	</a:t>
            </a:r>
            <a:r>
              <a:rPr lang="en-GB" altLang="en-US" dirty="0" smtClean="0"/>
              <a:t>atmos. + acc</a:t>
            </a:r>
            <a:r>
              <a:rPr lang="en-GB" altLang="en-US" sz="2800" dirty="0" smtClean="0"/>
              <a:t>.</a:t>
            </a:r>
            <a:r>
              <a:rPr lang="en-GB" altLang="en-US" sz="2800" dirty="0"/>
              <a:t/>
            </a:r>
            <a:br>
              <a:rPr lang="en-GB" altLang="en-US" sz="2800" dirty="0"/>
            </a:br>
            <a:r>
              <a:rPr lang="en-GB" altLang="en-US" sz="2800" dirty="0" smtClean="0"/>
              <a:t>		</a:t>
            </a:r>
            <a:r>
              <a:rPr lang="en-GB" altLang="en-US" dirty="0" smtClean="0"/>
              <a:t>solar + reactor</a:t>
            </a:r>
            <a:r>
              <a:rPr lang="en-GB" altLang="en-US" sz="2800" dirty="0" smtClean="0"/>
              <a:t>			</a:t>
            </a:r>
            <a:r>
              <a:rPr lang="en-GB" altLang="en-US" dirty="0" smtClean="0"/>
              <a:t>reactor </a:t>
            </a:r>
            <a:r>
              <a:rPr lang="en-GB" altLang="en-US" dirty="0" smtClean="0">
                <a:solidFill>
                  <a:srgbClr val="CC0000"/>
                </a:solidFill>
              </a:rPr>
              <a:t>(2012)</a:t>
            </a:r>
            <a:r>
              <a:rPr lang="en-GB" altLang="en-US" sz="1800" dirty="0" smtClean="0">
                <a:solidFill>
                  <a:srgbClr val="CC0000"/>
                </a:solidFill>
              </a:rPr>
              <a:t/>
            </a:r>
            <a:br>
              <a:rPr lang="en-GB" altLang="en-US" sz="1800" dirty="0" smtClean="0">
                <a:solidFill>
                  <a:srgbClr val="CC0000"/>
                </a:solidFill>
              </a:rPr>
            </a:br>
            <a:endParaRPr lang="en-GB" altLang="en-US" sz="1800" dirty="0" smtClean="0">
              <a:solidFill>
                <a:srgbClr val="CC0000"/>
              </a:solidFill>
            </a:endParaRPr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236788" algn="l"/>
                <a:tab pos="6719888" algn="l"/>
              </a:tabLst>
            </a:pPr>
            <a:r>
              <a:rPr lang="en-GB" altLang="en-US" dirty="0" smtClean="0"/>
              <a:t>Unknown: 	sign of </a:t>
            </a:r>
            <a:br>
              <a:rPr lang="en-GB" altLang="en-US" dirty="0" smtClean="0"/>
            </a:br>
            <a:r>
              <a:rPr lang="en-GB" altLang="en-US" dirty="0" smtClean="0"/>
              <a:t>	CP-violating phase</a:t>
            </a:r>
            <a:r>
              <a:rPr lang="en-GB" altLang="en-US" sz="2400" dirty="0" smtClean="0"/>
              <a:t>			</a:t>
            </a:r>
            <a:endParaRPr lang="en-GB" altLang="en-US" sz="2400" dirty="0"/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749759" y="5045959"/>
            <a:ext cx="5303838" cy="873125"/>
          </a:xfrm>
          <a:prstGeom prst="rect">
            <a:avLst/>
          </a:prstGeom>
          <a:noFill/>
          <a:ln w="9525" algn="ctr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9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84" y="1843159"/>
            <a:ext cx="7821613" cy="141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1" y="3746148"/>
            <a:ext cx="6061075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914" y="5482522"/>
            <a:ext cx="119983" cy="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09" y="5112861"/>
            <a:ext cx="754194" cy="33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91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5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The neutrino mass hierarchy</a:t>
            </a:r>
            <a:endParaRPr lang="en-US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1931988"/>
            <a:ext cx="6176963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57175" y="1052513"/>
            <a:ext cx="8821738" cy="1279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Depending on sign of             :</a:t>
            </a:r>
            <a:br>
              <a:rPr lang="en-GB" altLang="en-US" sz="2400" dirty="0" smtClean="0"/>
            </a:br>
            <a:r>
              <a:rPr lang="en-GB" altLang="en-US" sz="2800" dirty="0" smtClean="0"/>
              <a:t>     		</a:t>
            </a:r>
            <a:r>
              <a:rPr lang="en-GB" altLang="en-US" dirty="0" smtClean="0"/>
              <a:t>“normal hierarchy”    or    “inverted hierarchy”</a:t>
            </a:r>
            <a:r>
              <a:rPr lang="en-GB" altLang="en-US" sz="2800" dirty="0" smtClean="0"/>
              <a:t> </a:t>
            </a:r>
            <a:br>
              <a:rPr lang="en-GB" altLang="en-US" sz="2800" dirty="0" smtClean="0"/>
            </a:br>
            <a:r>
              <a:rPr lang="en-GB" altLang="en-US" sz="2800" dirty="0" smtClean="0"/>
              <a:t>			       </a:t>
            </a:r>
            <a:r>
              <a:rPr lang="en-GB" altLang="en-US" sz="2400" dirty="0" smtClean="0"/>
              <a:t>(NH)						(IH)</a:t>
            </a:r>
            <a:br>
              <a:rPr lang="en-GB" altLang="en-US" sz="24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endParaRPr lang="en-GB" altLang="en-US" sz="2800" dirty="0" smtClean="0"/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A fundamental parameter of particle physics!</a:t>
            </a:r>
            <a:br>
              <a:rPr lang="en-GB" altLang="en-US" sz="2400" dirty="0" smtClean="0"/>
            </a:br>
            <a:r>
              <a:rPr lang="en-GB" altLang="en-US" sz="2400" dirty="0" smtClean="0">
                <a:sym typeface="Wingdings" panose="05000000000000000000" pitchFamily="2" charset="2"/>
              </a:rPr>
              <a:t> Knowledge required to investigate neutrino CP violation</a:t>
            </a:r>
            <a:br>
              <a:rPr lang="en-GB" altLang="en-US" sz="2400" dirty="0" smtClean="0">
                <a:sym typeface="Wingdings" panose="05000000000000000000" pitchFamily="2" charset="2"/>
              </a:rPr>
            </a:br>
            <a:r>
              <a:rPr lang="en-GB" altLang="en-US" sz="2400" dirty="0" smtClean="0">
                <a:sym typeface="Wingdings" panose="05000000000000000000" pitchFamily="2" charset="2"/>
              </a:rPr>
              <a:t> Important also for cosmology</a:t>
            </a:r>
            <a:endParaRPr lang="en-GB" altLang="en-US" sz="2400" dirty="0"/>
          </a:p>
        </p:txBody>
      </p:sp>
      <p:pic>
        <p:nvPicPr>
          <p:cNvPr id="9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55" y="1049338"/>
            <a:ext cx="839237" cy="36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31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5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Neutrino oscillations in matter</a:t>
            </a:r>
            <a:endParaRPr lang="en-US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99519" y="1248456"/>
            <a:ext cx="8821738" cy="4965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/>
              <a:t>E</a:t>
            </a:r>
            <a:r>
              <a:rPr lang="en-GB" altLang="en-US" sz="2400" dirty="0" smtClean="0"/>
              <a:t>lectron density induces dependence of oscillation pattern on sign of </a:t>
            </a:r>
          </a:p>
          <a:p>
            <a:pPr marL="469900" indent="-46990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Effect equal for neutrinos/NH and antineutrinos/IH</a:t>
            </a:r>
          </a:p>
          <a:p>
            <a:pPr marL="469900" indent="-46990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Oscillation in Earth “just perfect” if </a:t>
            </a:r>
            <a:r>
              <a:rPr lang="en-GB" altLang="en-US" sz="2400" dirty="0" err="1" smtClean="0"/>
              <a:t>E</a:t>
            </a:r>
            <a:r>
              <a:rPr lang="en-GB" altLang="en-US" sz="2400" baseline="-25000" dirty="0" err="1" smtClean="0">
                <a:latin typeface="Symbol" panose="05050102010706020507" pitchFamily="18" charset="2"/>
              </a:rPr>
              <a:t>n</a:t>
            </a:r>
            <a:r>
              <a:rPr lang="en-GB" altLang="en-US" sz="2400" dirty="0" smtClean="0"/>
              <a:t> = few GeV</a:t>
            </a:r>
            <a:endParaRPr lang="en-GB" altLang="en-US" sz="2000" dirty="0" smtClean="0"/>
          </a:p>
          <a:p>
            <a:pPr marL="469900" indent="-46990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Measurable using atmospheric neutrinos because</a:t>
            </a:r>
          </a:p>
          <a:p>
            <a:pPr marL="943588" lvl="1" indent="-46990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Less antineutrinos than neutrinos in atmospheric flux</a:t>
            </a:r>
          </a:p>
          <a:p>
            <a:pPr marL="943588" lvl="1" indent="-46990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Symbol" panose="05050102010706020507" pitchFamily="18" charset="2"/>
              </a:rPr>
              <a:t>s</a:t>
            </a:r>
            <a:r>
              <a:rPr lang="en-GB" altLang="en-US" sz="2000" dirty="0" smtClean="0"/>
              <a:t>(</a:t>
            </a:r>
            <a:r>
              <a:rPr lang="en-GB" altLang="en-US" sz="2000" dirty="0" err="1" smtClean="0"/>
              <a:t>antineutrino+N</a:t>
            </a:r>
            <a:r>
              <a:rPr lang="en-GB" altLang="en-US" sz="2000" dirty="0" smtClean="0"/>
              <a:t>) &lt; </a:t>
            </a:r>
            <a:r>
              <a:rPr lang="en-GB" altLang="en-US" sz="2000" dirty="0" smtClean="0">
                <a:latin typeface="Symbol" panose="05050102010706020507" pitchFamily="18" charset="2"/>
              </a:rPr>
              <a:t>s</a:t>
            </a:r>
            <a:r>
              <a:rPr lang="en-GB" altLang="en-US" sz="2000" dirty="0" smtClean="0"/>
              <a:t>(</a:t>
            </a:r>
            <a:r>
              <a:rPr lang="en-GB" altLang="en-US" sz="2000" dirty="0" err="1" smtClean="0"/>
              <a:t>neutrino+N</a:t>
            </a:r>
            <a:r>
              <a:rPr lang="en-GB" altLang="en-US" sz="2000" dirty="0" smtClean="0"/>
              <a:t>)</a:t>
            </a:r>
          </a:p>
        </p:txBody>
      </p:sp>
      <p:pic>
        <p:nvPicPr>
          <p:cNvPr id="10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656" y="1645620"/>
            <a:ext cx="839237" cy="36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8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Neutrino oscillations in the Earth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 and neutrino physics with KM3NeT (U.Katz)              Particle Physics Colloquium, Univ. HD, 21.06.2016</a:t>
            </a:r>
            <a:endParaRPr lang="de-DE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71463" y="1052513"/>
            <a:ext cx="4638675" cy="989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None/>
            </a:pPr>
            <a:r>
              <a:rPr lang="en-GB" altLang="en-US" sz="2400" dirty="0" smtClean="0"/>
              <a:t>Earth density 4-13 g/cm</a:t>
            </a:r>
            <a:r>
              <a:rPr lang="en-GB" altLang="en-US" sz="2400" baseline="30000" dirty="0" smtClean="0"/>
              <a:t>3 </a:t>
            </a:r>
            <a:r>
              <a:rPr lang="en-GB" altLang="en-US" sz="2400" dirty="0" smtClean="0">
                <a:sym typeface="Wingdings" panose="05000000000000000000" pitchFamily="2" charset="2"/>
              </a:rPr>
              <a:t></a:t>
            </a:r>
            <a:endParaRPr lang="en-GB" altLang="en-US" sz="2400" dirty="0" smtClean="0"/>
          </a:p>
          <a:p>
            <a:pPr marL="0" indent="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None/>
            </a:pPr>
            <a:r>
              <a:rPr lang="en-GB" altLang="en-US" sz="2400" dirty="0" smtClean="0"/>
              <a:t>Relevant: </a:t>
            </a:r>
            <a:endParaRPr lang="en-GB" altLang="en-US" sz="24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36308"/>
            <a:ext cx="4114800" cy="55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2471738"/>
            <a:ext cx="2174875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5988"/>
            <a:ext cx="5032375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147" y="1530074"/>
            <a:ext cx="2313830" cy="27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745909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5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Mass hierarchy “oscillogram”</a:t>
            </a:r>
            <a:endParaRPr lang="en-US" alt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2032" y="1161890"/>
            <a:ext cx="9061968" cy="5181600"/>
            <a:chOff x="193157" y="776288"/>
            <a:chExt cx="9061968" cy="5181600"/>
          </a:xfrm>
        </p:grpSpPr>
        <p:pic>
          <p:nvPicPr>
            <p:cNvPr id="8" name="Picture 4" descr="PINGU_mu_tracks_NH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000"/>
            <a:stretch>
              <a:fillRect/>
            </a:stretch>
          </p:blipFill>
          <p:spPr bwMode="auto">
            <a:xfrm>
              <a:off x="3121025" y="776288"/>
              <a:ext cx="6134100" cy="518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1"/>
            <p:cNvSpPr>
              <a:spLocks noChangeArrowheads="1"/>
            </p:cNvSpPr>
            <p:nvPr/>
          </p:nvSpPr>
          <p:spPr bwMode="auto">
            <a:xfrm>
              <a:off x="193157" y="5034558"/>
              <a:ext cx="3472931" cy="92333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i="0" u="none" strike="noStrike" cap="none" normalizeH="0" baseline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  <a:t>Akhmedov</a:t>
              </a:r>
              <a:r>
                <a:rPr kumimoji="0" lang="en-US" altLang="en-US" sz="180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  <a:t>, </a:t>
              </a:r>
              <a:r>
                <a:rPr kumimoji="0" lang="en-US" altLang="en-US" sz="1800" i="0" u="none" strike="noStrike" cap="none" normalizeH="0" baseline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  <a:t>Razzaque</a:t>
              </a:r>
              <a:r>
                <a:rPr kumimoji="0" lang="en-US" altLang="en-US" sz="180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  <a:t>, Smirnov:</a:t>
              </a:r>
              <a:br>
                <a:rPr kumimoji="0" lang="en-US" altLang="en-US" sz="180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</a:br>
              <a:r>
                <a:rPr kumimoji="0" lang="en-US" altLang="en-US" sz="180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  <a:t>JHEP 1302 (2013) 082, </a:t>
              </a:r>
              <a:br>
                <a:rPr kumimoji="0" lang="en-US" altLang="en-US" sz="180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</a:br>
              <a:r>
                <a:rPr kumimoji="0" lang="en-US" altLang="en-US" sz="180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  <a:t>JHEP 1307 (2013) 026 </a:t>
              </a:r>
            </a:p>
          </p:txBody>
        </p:sp>
      </p:grp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29902" y="1241073"/>
            <a:ext cx="3584575" cy="42989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Expected signal </a:t>
            </a:r>
            <a:br>
              <a:rPr lang="en-GB" altLang="en-US" dirty="0" smtClean="0"/>
            </a:br>
            <a:r>
              <a:rPr lang="en-GB" altLang="en-US" dirty="0" smtClean="0"/>
              <a:t>significance in </a:t>
            </a:r>
            <a:br>
              <a:rPr lang="en-GB" altLang="en-US" dirty="0" smtClean="0"/>
            </a:br>
            <a:r>
              <a:rPr lang="en-GB" altLang="en-US" dirty="0" smtClean="0"/>
              <a:t>energy vs. zenith</a:t>
            </a:r>
            <a:br>
              <a:rPr lang="en-GB" altLang="en-US" dirty="0" smtClean="0"/>
            </a:br>
            <a:r>
              <a:rPr lang="en-GB" altLang="en-US" dirty="0" smtClean="0"/>
              <a:t>w/o experimental </a:t>
            </a:r>
            <a:br>
              <a:rPr lang="en-GB" altLang="en-US" dirty="0" smtClean="0"/>
            </a:br>
            <a:r>
              <a:rPr lang="en-GB" altLang="en-US" dirty="0" smtClean="0"/>
              <a:t>effects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Need to assess</a:t>
            </a:r>
            <a:br>
              <a:rPr lang="en-GB" altLang="en-US" dirty="0" smtClean="0"/>
            </a:br>
            <a:r>
              <a:rPr lang="en-GB" altLang="en-US" dirty="0" smtClean="0"/>
              <a:t>neutrino reactions</a:t>
            </a:r>
            <a:br>
              <a:rPr lang="en-GB" altLang="en-US" dirty="0" smtClean="0"/>
            </a:br>
            <a:r>
              <a:rPr lang="en-GB" altLang="en-US" dirty="0" smtClean="0"/>
              <a:t>at 3–20 GeV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Required:</a:t>
            </a:r>
          </a:p>
          <a:p>
            <a:pPr marL="639762" lvl="1" indent="-285750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1800" dirty="0" smtClean="0"/>
              <a:t>Good angular </a:t>
            </a:r>
            <a:br>
              <a:rPr lang="en-GB" altLang="en-US" sz="1800" dirty="0" smtClean="0"/>
            </a:br>
            <a:r>
              <a:rPr lang="en-GB" altLang="en-US" sz="1800" dirty="0" smtClean="0"/>
              <a:t>and energy resolution</a:t>
            </a:r>
          </a:p>
          <a:p>
            <a:pPr marL="639762" lvl="1" indent="-285750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1800" dirty="0" smtClean="0"/>
              <a:t>Flavour separation</a:t>
            </a:r>
            <a:endParaRPr lang="en-GB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9813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5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… and in the real world</a:t>
            </a:r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7876"/>
            <a:ext cx="9144000" cy="295483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8621" y="4758612"/>
            <a:ext cx="8985380" cy="1492897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Both muon (</a:t>
            </a:r>
            <a:r>
              <a:rPr lang="en-GB" altLang="en-US" dirty="0" smtClean="0">
                <a:latin typeface="Symbol" panose="05050102010706020507" pitchFamily="18" charset="2"/>
              </a:rPr>
              <a:t>n</a:t>
            </a:r>
            <a:r>
              <a:rPr lang="en-GB" altLang="en-US" baseline="-25000" dirty="0" smtClean="0"/>
              <a:t>µ</a:t>
            </a:r>
            <a:r>
              <a:rPr lang="en-GB" altLang="en-US" dirty="0" smtClean="0"/>
              <a:t> survival) and electron channel (</a:t>
            </a:r>
            <a:r>
              <a:rPr lang="en-GB" altLang="en-US" dirty="0" smtClean="0">
                <a:latin typeface="Symbol" panose="05050102010706020507" pitchFamily="18" charset="2"/>
              </a:rPr>
              <a:t>n</a:t>
            </a:r>
            <a:r>
              <a:rPr lang="en-GB" altLang="en-US" baseline="-25000" dirty="0" smtClean="0"/>
              <a:t>µ</a:t>
            </a:r>
            <a:r>
              <a:rPr lang="en-GB" altLang="en-US" dirty="0" smtClean="0">
                <a:sym typeface="Wingdings" panose="05000000000000000000" pitchFamily="2" charset="2"/>
              </a:rPr>
              <a:t></a:t>
            </a:r>
            <a:r>
              <a:rPr lang="en-GB" altLang="en-US" dirty="0" smtClean="0"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en-GB" altLang="en-US" baseline="-25000" dirty="0" smtClean="0">
                <a:sym typeface="Wingdings" panose="05000000000000000000" pitchFamily="2" charset="2"/>
              </a:rPr>
              <a:t>e</a:t>
            </a:r>
            <a:r>
              <a:rPr lang="en-GB" altLang="en-US" dirty="0" smtClean="0">
                <a:sym typeface="Wingdings" panose="05000000000000000000" pitchFamily="2" charset="2"/>
              </a:rPr>
              <a:t> conversion) contribute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>
                <a:sym typeface="Wingdings" panose="05000000000000000000" pitchFamily="2" charset="2"/>
              </a:rPr>
              <a:t>Removal of atmospheric muon background essential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>
                <a:sym typeface="Wingdings" panose="05000000000000000000" pitchFamily="2" charset="2"/>
              </a:rPr>
              <a:t>Major effort to control systematics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>
                <a:sym typeface="Wingdings" panose="05000000000000000000" pitchFamily="2" charset="2"/>
              </a:rPr>
              <a:t>But: Measurement in reach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GB" altLang="en-US" dirty="0" smtClean="0">
              <a:sym typeface="Wingdings" panose="05000000000000000000" pitchFamily="2" charset="2"/>
            </a:endParaRP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GB" altLang="en-US" sz="1800" dirty="0">
              <a:sym typeface="Wingdings" panose="05000000000000000000" pitchFamily="2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13788" y="2062065"/>
            <a:ext cx="643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Symbol" panose="05050102010706020507" pitchFamily="18" charset="2"/>
              </a:rPr>
              <a:t>n</a:t>
            </a:r>
            <a:r>
              <a:rPr lang="en-GB" sz="4000" baseline="-25000" dirty="0" smtClean="0"/>
              <a:t>e</a:t>
            </a:r>
            <a:endParaRPr lang="en-GB" sz="40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7696330" y="2062065"/>
            <a:ext cx="649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Symbol" panose="05050102010706020507" pitchFamily="18" charset="2"/>
              </a:rPr>
              <a:t>n</a:t>
            </a:r>
            <a:r>
              <a:rPr lang="en-GB" sz="4000" baseline="-25000" dirty="0" smtClean="0"/>
              <a:t>µ</a:t>
            </a:r>
            <a:endParaRPr lang="en-GB" sz="4000" baseline="-25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1"/>
          <a:stretch/>
        </p:blipFill>
        <p:spPr>
          <a:xfrm>
            <a:off x="3085755" y="1110700"/>
            <a:ext cx="2932490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5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Measuring the mass hierarchy</a:t>
            </a:r>
            <a:endParaRPr lang="en-US" alt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8621" y="1237178"/>
            <a:ext cx="2883159" cy="4645583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Sensitivity </a:t>
            </a:r>
            <a:br>
              <a:rPr lang="en-GB" altLang="en-US" dirty="0" smtClean="0"/>
            </a:br>
            <a:r>
              <a:rPr lang="en-GB" altLang="en-US" dirty="0" smtClean="0"/>
              <a:t>depends on</a:t>
            </a:r>
            <a:br>
              <a:rPr lang="en-GB" altLang="en-US" dirty="0" smtClean="0"/>
            </a:br>
            <a:r>
              <a:rPr lang="en-GB" altLang="en-US" dirty="0" smtClean="0"/>
              <a:t>true value of</a:t>
            </a:r>
            <a:br>
              <a:rPr lang="en-GB" altLang="en-US" dirty="0" smtClean="0"/>
            </a:br>
            <a:r>
              <a:rPr lang="el-GR" altLang="en-US" dirty="0" smtClean="0"/>
              <a:t>θ</a:t>
            </a:r>
            <a:r>
              <a:rPr lang="de-DE" altLang="en-US" baseline="-25000" dirty="0" smtClean="0"/>
              <a:t>23</a:t>
            </a:r>
            <a:r>
              <a:rPr lang="en-GB" altLang="en-US" dirty="0" smtClean="0"/>
              <a:t> (“the octant”)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CP phase </a:t>
            </a:r>
            <a:r>
              <a:rPr lang="en-GB" altLang="en-US" dirty="0" smtClean="0">
                <a:latin typeface="Symbol" panose="05050102010706020507" pitchFamily="18" charset="2"/>
              </a:rPr>
              <a:t>d</a:t>
            </a:r>
            <a:r>
              <a:rPr lang="en-GB" altLang="en-US" dirty="0" smtClean="0"/>
              <a:t>=0 assumed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>
                <a:sym typeface="Wingdings" panose="05000000000000000000" pitchFamily="2" charset="2"/>
              </a:rPr>
              <a:t>3σ in 3 years for </a:t>
            </a:r>
            <a:br>
              <a:rPr lang="en-GB" altLang="en-US" dirty="0" smtClean="0">
                <a:sym typeface="Wingdings" panose="05000000000000000000" pitchFamily="2" charset="2"/>
              </a:rPr>
            </a:br>
            <a:r>
              <a:rPr lang="en-GB" altLang="en-US" dirty="0" smtClean="0">
                <a:sym typeface="Wingdings" panose="05000000000000000000" pitchFamily="2" charset="2"/>
              </a:rPr>
              <a:t>most unfavourable </a:t>
            </a:r>
            <a:br>
              <a:rPr lang="en-GB" altLang="en-US" dirty="0" smtClean="0">
                <a:sym typeface="Wingdings" panose="05000000000000000000" pitchFamily="2" charset="2"/>
              </a:rPr>
            </a:br>
            <a:r>
              <a:rPr lang="en-GB" altLang="en-US" dirty="0" smtClean="0">
                <a:sym typeface="Wingdings" panose="05000000000000000000" pitchFamily="2" charset="2"/>
              </a:rPr>
              <a:t>situation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>
                <a:sym typeface="Wingdings" panose="05000000000000000000" pitchFamily="2" charset="2"/>
              </a:rPr>
              <a:t>Similar result</a:t>
            </a:r>
            <a:br>
              <a:rPr lang="en-GB" altLang="en-US" dirty="0" smtClean="0">
                <a:sym typeface="Wingdings" panose="05000000000000000000" pitchFamily="2" charset="2"/>
              </a:rPr>
            </a:br>
            <a:r>
              <a:rPr lang="en-GB" altLang="en-US" dirty="0" smtClean="0">
                <a:sym typeface="Wingdings" panose="05000000000000000000" pitchFamily="2" charset="2"/>
              </a:rPr>
              <a:t>for PINGU, but</a:t>
            </a:r>
            <a:br>
              <a:rPr lang="en-GB" altLang="en-US" dirty="0" smtClean="0">
                <a:sym typeface="Wingdings" panose="05000000000000000000" pitchFamily="2" charset="2"/>
              </a:rPr>
            </a:br>
            <a:r>
              <a:rPr lang="en-GB" altLang="en-US" dirty="0" smtClean="0">
                <a:sym typeface="Wingdings" panose="05000000000000000000" pitchFamily="2" charset="2"/>
              </a:rPr>
              <a:t>later starting date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GB" altLang="en-US" dirty="0" smtClean="0">
              <a:sym typeface="Wingdings" panose="05000000000000000000" pitchFamily="2" charset="2"/>
            </a:endParaRP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GB" altLang="en-US" sz="1800" dirty="0">
              <a:sym typeface="Wingdings" panose="05000000000000000000" pitchFamily="2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483" y="1120355"/>
            <a:ext cx="5772764" cy="454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9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923925"/>
            <a:ext cx="3033712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595313" y="306388"/>
            <a:ext cx="8001000" cy="534987"/>
          </a:xfrm>
        </p:spPr>
        <p:txBody>
          <a:bodyPr/>
          <a:lstStyle/>
          <a:p>
            <a:r>
              <a:rPr lang="en-US" altLang="en-US" dirty="0"/>
              <a:t>Neutrino </a:t>
            </a:r>
            <a:r>
              <a:rPr lang="en-US" altLang="en-US" dirty="0" smtClean="0"/>
              <a:t>production mechanism</a:t>
            </a:r>
            <a:endParaRPr lang="en-US" altLang="en-US" dirty="0"/>
          </a:p>
        </p:txBody>
      </p:sp>
      <p:sp>
        <p:nvSpPr>
          <p:cNvPr id="38298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74650" y="1565275"/>
            <a:ext cx="5630863" cy="625475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Neutrinos are produced in the interaction of high energy nucleons with matter or radiation:</a:t>
            </a:r>
          </a:p>
        </p:txBody>
      </p:sp>
      <p:graphicFrame>
        <p:nvGraphicFramePr>
          <p:cNvPr id="382985" name="Object 9"/>
          <p:cNvGraphicFramePr>
            <a:graphicFrameLocks noChangeAspect="1"/>
          </p:cNvGraphicFramePr>
          <p:nvPr/>
        </p:nvGraphicFramePr>
        <p:xfrm>
          <a:off x="1136650" y="2420938"/>
          <a:ext cx="40671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4" name="Equation" r:id="rId6" imgW="2641320" imgH="253800" progId="Equation.DSMT4">
                  <p:embed/>
                </p:oleObj>
              </mc:Choice>
              <mc:Fallback>
                <p:oleObj name="Equation" r:id="rId6" imgW="26413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650" y="2420938"/>
                        <a:ext cx="406717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986" name="Object 10"/>
          <p:cNvGraphicFramePr>
            <a:graphicFrameLocks noChangeAspect="1"/>
          </p:cNvGraphicFramePr>
          <p:nvPr/>
        </p:nvGraphicFramePr>
        <p:xfrm>
          <a:off x="3686175" y="2840038"/>
          <a:ext cx="204788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" name="Equation" r:id="rId8" imgW="139680" imgH="203040" progId="Equation.3">
                  <p:embed/>
                </p:oleObj>
              </mc:Choice>
              <mc:Fallback>
                <p:oleObj name="Equation" r:id="rId8" imgW="1396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6175" y="2840038"/>
                        <a:ext cx="204788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987" name="Object 11"/>
          <p:cNvGraphicFramePr>
            <a:graphicFrameLocks noChangeAspect="1"/>
          </p:cNvGraphicFramePr>
          <p:nvPr/>
        </p:nvGraphicFramePr>
        <p:xfrm>
          <a:off x="3703638" y="3255963"/>
          <a:ext cx="1995487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6" name="Equation" r:id="rId10" imgW="1244520" imgH="253800" progId="Equation.3">
                  <p:embed/>
                </p:oleObj>
              </mc:Choice>
              <mc:Fallback>
                <p:oleObj name="Equation" r:id="rId10" imgW="12445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3638" y="3255963"/>
                        <a:ext cx="1995487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990" name="Object 14"/>
          <p:cNvGraphicFramePr>
            <a:graphicFrameLocks noChangeAspect="1"/>
          </p:cNvGraphicFramePr>
          <p:nvPr/>
        </p:nvGraphicFramePr>
        <p:xfrm>
          <a:off x="1778000" y="4546600"/>
          <a:ext cx="290195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7" name="Equation" r:id="rId12" imgW="1714320" imgH="228600" progId="Equation.DSMT4">
                  <p:embed/>
                </p:oleObj>
              </mc:Choice>
              <mc:Fallback>
                <p:oleObj name="Equation" r:id="rId12" imgW="1714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0" y="4546600"/>
                        <a:ext cx="2901950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992" name="Rectangle 16"/>
          <p:cNvSpPr>
            <a:spLocks noChangeArrowheads="1"/>
          </p:cNvSpPr>
          <p:nvPr/>
        </p:nvSpPr>
        <p:spPr bwMode="auto">
          <a:xfrm>
            <a:off x="295275" y="3863975"/>
            <a:ext cx="5943600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/>
              <a:t>Simultaneously, gamma production takes place:</a:t>
            </a:r>
          </a:p>
        </p:txBody>
      </p:sp>
      <p:grpSp>
        <p:nvGrpSpPr>
          <p:cNvPr id="383000" name="Group 24"/>
          <p:cNvGrpSpPr>
            <a:grpSpLocks/>
          </p:cNvGrpSpPr>
          <p:nvPr/>
        </p:nvGrpSpPr>
        <p:grpSpPr bwMode="auto">
          <a:xfrm>
            <a:off x="314325" y="2316163"/>
            <a:ext cx="6884988" cy="3605212"/>
            <a:chOff x="198" y="1459"/>
            <a:chExt cx="4337" cy="2271"/>
          </a:xfrm>
        </p:grpSpPr>
        <p:sp>
          <p:nvSpPr>
            <p:cNvPr id="382988" name="Oval 12"/>
            <p:cNvSpPr>
              <a:spLocks noChangeArrowheads="1"/>
            </p:cNvSpPr>
            <p:nvPr/>
          </p:nvSpPr>
          <p:spPr bwMode="auto">
            <a:xfrm>
              <a:off x="714" y="1494"/>
              <a:ext cx="202" cy="321"/>
            </a:xfrm>
            <a:prstGeom prst="ellipse">
              <a:avLst/>
            </a:prstGeom>
            <a:noFill/>
            <a:ln w="28575" algn="ctr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en-US" altLang="en-US">
                <a:solidFill>
                  <a:schemeClr val="folHlink"/>
                </a:solidFill>
              </a:endParaRPr>
            </a:p>
          </p:txBody>
        </p:sp>
        <p:sp>
          <p:nvSpPr>
            <p:cNvPr id="382989" name="Text Box 13"/>
            <p:cNvSpPr txBox="1">
              <a:spLocks noChangeArrowheads="1"/>
            </p:cNvSpPr>
            <p:nvPr/>
          </p:nvSpPr>
          <p:spPr bwMode="auto">
            <a:xfrm>
              <a:off x="376" y="1833"/>
              <a:ext cx="8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505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600" b="1">
                  <a:solidFill>
                    <a:schemeClr val="folHlink"/>
                  </a:solidFill>
                  <a:latin typeface="Century Gothic" panose="020B0502020202020204" pitchFamily="34" charset="0"/>
                </a:rPr>
                <a:t>Cosmic rays</a:t>
              </a:r>
            </a:p>
          </p:txBody>
        </p:sp>
        <p:sp>
          <p:nvSpPr>
            <p:cNvPr id="382993" name="Rectangle 17"/>
            <p:cNvSpPr>
              <a:spLocks noChangeArrowheads="1"/>
            </p:cNvSpPr>
            <p:nvPr/>
          </p:nvSpPr>
          <p:spPr bwMode="auto">
            <a:xfrm>
              <a:off x="198" y="3416"/>
              <a:ext cx="4337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eaLnBrk="0" hangingPunct="0">
                <a:lnSpc>
                  <a:spcPts val="28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en-US" sz="2000"/>
                <a:t>Cosmic ray acceleration yields neutrinos and gammas!</a:t>
              </a:r>
            </a:p>
            <a:p>
              <a:pPr>
                <a:lnSpc>
                  <a:spcPct val="90000"/>
                </a:lnSpc>
              </a:pPr>
              <a:r>
                <a:rPr lang="en-US" altLang="en-US" sz="2000"/>
                <a:t>… but gammas also from purely leptonic processes</a:t>
              </a:r>
            </a:p>
          </p:txBody>
        </p:sp>
        <p:sp>
          <p:nvSpPr>
            <p:cNvPr id="382980" name="Rectangle 4"/>
            <p:cNvSpPr>
              <a:spLocks noChangeArrowheads="1"/>
            </p:cNvSpPr>
            <p:nvPr/>
          </p:nvSpPr>
          <p:spPr bwMode="auto">
            <a:xfrm>
              <a:off x="3697" y="3456"/>
              <a:ext cx="617" cy="175"/>
            </a:xfrm>
            <a:prstGeom prst="rect">
              <a:avLst/>
            </a:prstGeom>
            <a:solidFill>
              <a:srgbClr val="FAFE66">
                <a:alpha val="64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solidFill>
                  <a:srgbClr val="FAFE66"/>
                </a:solidFill>
              </a:endParaRPr>
            </a:p>
          </p:txBody>
        </p:sp>
        <p:sp>
          <p:nvSpPr>
            <p:cNvPr id="382981" name="Rectangle 5"/>
            <p:cNvSpPr>
              <a:spLocks noChangeArrowheads="1"/>
            </p:cNvSpPr>
            <p:nvPr/>
          </p:nvSpPr>
          <p:spPr bwMode="auto">
            <a:xfrm>
              <a:off x="2678" y="3464"/>
              <a:ext cx="676" cy="150"/>
            </a:xfrm>
            <a:prstGeom prst="rect">
              <a:avLst/>
            </a:prstGeom>
            <a:solidFill>
              <a:schemeClr val="accent2">
                <a:alpha val="240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2982" name="Rectangle 6"/>
            <p:cNvSpPr>
              <a:spLocks noChangeArrowheads="1"/>
            </p:cNvSpPr>
            <p:nvPr/>
          </p:nvSpPr>
          <p:spPr bwMode="auto">
            <a:xfrm>
              <a:off x="474" y="3456"/>
              <a:ext cx="810" cy="167"/>
            </a:xfrm>
            <a:prstGeom prst="rect">
              <a:avLst/>
            </a:prstGeom>
            <a:solidFill>
              <a:schemeClr val="folHlink">
                <a:alpha val="320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2991" name="Oval 15"/>
            <p:cNvSpPr>
              <a:spLocks noChangeArrowheads="1"/>
            </p:cNvSpPr>
            <p:nvPr/>
          </p:nvSpPr>
          <p:spPr bwMode="auto">
            <a:xfrm>
              <a:off x="2412" y="2865"/>
              <a:ext cx="304" cy="321"/>
            </a:xfrm>
            <a:prstGeom prst="ellipse">
              <a:avLst/>
            </a:prstGeom>
            <a:noFill/>
            <a:ln w="28575" algn="ctr">
              <a:solidFill>
                <a:srgbClr val="FEFE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en-US" altLang="en-US">
                <a:solidFill>
                  <a:srgbClr val="FAFE66"/>
                </a:solidFill>
              </a:endParaRPr>
            </a:p>
          </p:txBody>
        </p:sp>
        <p:sp>
          <p:nvSpPr>
            <p:cNvPr id="382994" name="Oval 18"/>
            <p:cNvSpPr>
              <a:spLocks noChangeArrowheads="1"/>
            </p:cNvSpPr>
            <p:nvPr/>
          </p:nvSpPr>
          <p:spPr bwMode="auto">
            <a:xfrm>
              <a:off x="3134" y="2000"/>
              <a:ext cx="423" cy="425"/>
            </a:xfrm>
            <a:prstGeom prst="ellips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82995" name="Oval 19"/>
            <p:cNvSpPr>
              <a:spLocks noChangeArrowheads="1"/>
            </p:cNvSpPr>
            <p:nvPr/>
          </p:nvSpPr>
          <p:spPr bwMode="auto">
            <a:xfrm>
              <a:off x="2606" y="2005"/>
              <a:ext cx="414" cy="425"/>
            </a:xfrm>
            <a:prstGeom prst="ellips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82996" name="Oval 20"/>
            <p:cNvSpPr>
              <a:spLocks noChangeArrowheads="1"/>
            </p:cNvSpPr>
            <p:nvPr/>
          </p:nvSpPr>
          <p:spPr bwMode="auto">
            <a:xfrm>
              <a:off x="2618" y="1459"/>
              <a:ext cx="439" cy="434"/>
            </a:xfrm>
            <a:prstGeom prst="ellips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82997" name="Oval 21"/>
            <p:cNvSpPr>
              <a:spLocks noChangeArrowheads="1"/>
            </p:cNvSpPr>
            <p:nvPr/>
          </p:nvSpPr>
          <p:spPr bwMode="auto">
            <a:xfrm>
              <a:off x="1111" y="2826"/>
              <a:ext cx="204" cy="358"/>
            </a:xfrm>
            <a:prstGeom prst="ellipse">
              <a:avLst/>
            </a:prstGeom>
            <a:noFill/>
            <a:ln w="28575" algn="ctr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82998" name="Text Box 22"/>
            <p:cNvSpPr txBox="1">
              <a:spLocks noChangeArrowheads="1"/>
            </p:cNvSpPr>
            <p:nvPr/>
          </p:nvSpPr>
          <p:spPr bwMode="auto">
            <a:xfrm>
              <a:off x="782" y="3167"/>
              <a:ext cx="8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505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600" b="1">
                  <a:solidFill>
                    <a:schemeClr val="folHlink"/>
                  </a:solidFill>
                  <a:latin typeface="Century Gothic" panose="020B0502020202020204" pitchFamily="34" charset="0"/>
                </a:rPr>
                <a:t>Cosmic rays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31459125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8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9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936" y="3582955"/>
            <a:ext cx="4580321" cy="550506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37118" y="6405952"/>
            <a:ext cx="6997959" cy="449262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Neutrino astronomy and neutrino physics with KM3NeT (</a:t>
            </a:r>
            <a:r>
              <a:rPr lang="en-GB" dirty="0" err="1" smtClean="0"/>
              <a:t>U.Katz</a:t>
            </a:r>
            <a:r>
              <a:rPr lang="en-GB" dirty="0" smtClean="0"/>
              <a:t>)              Particle Physics Colloquium, Univ. HD, 21.06.2016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17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 and neutrino physics with KM3NeT (U.Katz)              Particle Physics Colloquium, Univ. HD, 21.06.2016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27063" y="1156513"/>
            <a:ext cx="7848623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36575" indent="-5365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Neutrino astronomy has become mature – </a:t>
            </a:r>
            <a:br>
              <a:rPr lang="en-GB" dirty="0" smtClean="0"/>
            </a:br>
            <a:r>
              <a:rPr lang="en-GB" dirty="0" smtClean="0"/>
              <a:t>transition from searches to observation</a:t>
            </a:r>
          </a:p>
          <a:p>
            <a:pPr marL="536575" indent="-5365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Addressing fundamental questions of particle and</a:t>
            </a:r>
            <a:br>
              <a:rPr lang="en-GB" dirty="0" smtClean="0"/>
            </a:br>
            <a:r>
              <a:rPr lang="en-GB" dirty="0" smtClean="0"/>
              <a:t>astrophysics, and of cosmology</a:t>
            </a:r>
          </a:p>
          <a:p>
            <a:pPr marL="536575" indent="-5365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Cubic-kilometre detectors required for astrophysical </a:t>
            </a:r>
            <a:br>
              <a:rPr lang="en-GB" dirty="0" smtClean="0"/>
            </a:br>
            <a:r>
              <a:rPr lang="en-GB" dirty="0" smtClean="0"/>
              <a:t>observations</a:t>
            </a:r>
          </a:p>
          <a:p>
            <a:pPr marL="536575" indent="-5365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Full sky </a:t>
            </a:r>
            <a:r>
              <a:rPr lang="en-GB" dirty="0"/>
              <a:t>coverage by IceCube and </a:t>
            </a:r>
            <a:r>
              <a:rPr lang="en-GB" dirty="0" smtClean="0"/>
              <a:t>KM3NeT, </a:t>
            </a:r>
            <a:br>
              <a:rPr lang="en-GB" dirty="0" smtClean="0"/>
            </a:br>
            <a:r>
              <a:rPr lang="en-GB" dirty="0" smtClean="0"/>
              <a:t>complementary environments and sensitivities</a:t>
            </a:r>
            <a:endParaRPr lang="en-GB" dirty="0"/>
          </a:p>
          <a:p>
            <a:pPr marL="536575" indent="-5365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Neutrino mass hierarchy in reach within 10 years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549374" y="5455994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6600"/>
                </a:solidFill>
              </a:rPr>
              <a:t>Stay tuned!</a:t>
            </a:r>
            <a:endParaRPr lang="en-GB" dirty="0">
              <a:solidFill>
                <a:srgbClr val="006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626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22142" y="259151"/>
            <a:ext cx="8001000" cy="463550"/>
          </a:xfrm>
        </p:spPr>
        <p:txBody>
          <a:bodyPr/>
          <a:lstStyle/>
          <a:p>
            <a:r>
              <a:rPr lang="en-US" altLang="en-US" dirty="0"/>
              <a:t>Particle </a:t>
            </a:r>
            <a:r>
              <a:rPr lang="en-US" altLang="en-US" dirty="0" smtClean="0"/>
              <a:t>propagation </a:t>
            </a:r>
            <a:r>
              <a:rPr lang="en-US" altLang="en-US" dirty="0"/>
              <a:t>in the Universe</a:t>
            </a:r>
          </a:p>
        </p:txBody>
      </p:sp>
      <p:sp>
        <p:nvSpPr>
          <p:cNvPr id="385027" name="Rectangle 3"/>
          <p:cNvSpPr>
            <a:spLocks noChangeArrowheads="1"/>
          </p:cNvSpPr>
          <p:nvPr/>
        </p:nvSpPr>
        <p:spPr bwMode="auto">
          <a:xfrm>
            <a:off x="131206" y="5302250"/>
            <a:ext cx="86180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000" dirty="0">
                <a:solidFill>
                  <a:schemeClr val="accent2"/>
                </a:solidFill>
              </a:rPr>
              <a:t>Photons</a:t>
            </a:r>
            <a:r>
              <a:rPr lang="en-US" altLang="en-US" sz="2000" dirty="0"/>
              <a:t>: absorbed on dust and radiation;</a:t>
            </a:r>
          </a:p>
          <a:p>
            <a:pPr algn="ctr" eaLnBrk="0" hangingPunct="0"/>
            <a:r>
              <a:rPr lang="en-US" altLang="en-US" sz="2000" dirty="0">
                <a:solidFill>
                  <a:schemeClr val="accent2"/>
                </a:solidFill>
              </a:rPr>
              <a:t>Protons/nuclei</a:t>
            </a:r>
            <a:r>
              <a:rPr lang="en-US" altLang="en-US" sz="2000" dirty="0"/>
              <a:t>: deviated by magnetic fields, reactions with radiation (CMB)</a:t>
            </a:r>
          </a:p>
        </p:txBody>
      </p:sp>
      <p:sp>
        <p:nvSpPr>
          <p:cNvPr id="385028" name="Rectangle 4" descr="stars"/>
          <p:cNvSpPr>
            <a:spLocks noChangeArrowheads="1"/>
          </p:cNvSpPr>
          <p:nvPr/>
        </p:nvSpPr>
        <p:spPr bwMode="auto">
          <a:xfrm>
            <a:off x="0" y="1116013"/>
            <a:ext cx="9144000" cy="4114800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385029" name="Picture 5" descr="earthtras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3024" r="3008" b="3024"/>
          <a:stretch>
            <a:fillRect/>
          </a:stretch>
        </p:blipFill>
        <p:spPr bwMode="auto">
          <a:xfrm>
            <a:off x="573088" y="2133600"/>
            <a:ext cx="10668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5030" name="Picture 6" descr="ag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2362200"/>
            <a:ext cx="1752600" cy="107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31" name="Picture 7" descr="cra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2233613"/>
            <a:ext cx="1169987" cy="119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5032" name="Text Box 8"/>
          <p:cNvSpPr txBox="1">
            <a:spLocks noChangeArrowheads="1"/>
          </p:cNvSpPr>
          <p:nvPr/>
        </p:nvSpPr>
        <p:spPr bwMode="auto">
          <a:xfrm>
            <a:off x="573088" y="4572000"/>
            <a:ext cx="3367087" cy="3063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400" b="1">
                <a:solidFill>
                  <a:srgbClr val="00FFFF"/>
                </a:solidFill>
                <a:latin typeface="Tahoma" panose="020B0604030504040204" pitchFamily="34" charset="0"/>
              </a:rPr>
              <a:t>1 parsec (pc) = 3.26 light years (ly)</a:t>
            </a:r>
            <a:endParaRPr lang="en-GB" altLang="en-US" sz="1400" b="1">
              <a:latin typeface="Tahoma" panose="020B0604030504040204" pitchFamily="34" charset="0"/>
            </a:endParaRPr>
          </a:p>
        </p:txBody>
      </p:sp>
      <p:pic>
        <p:nvPicPr>
          <p:cNvPr id="385033" name="Picture 9" descr="M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1990725"/>
            <a:ext cx="8382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5034" name="Group 10"/>
          <p:cNvGrpSpPr>
            <a:grpSpLocks/>
          </p:cNvGrpSpPr>
          <p:nvPr/>
        </p:nvGrpSpPr>
        <p:grpSpPr bwMode="auto">
          <a:xfrm>
            <a:off x="1381125" y="1997075"/>
            <a:ext cx="5562600" cy="2514600"/>
            <a:chOff x="816" y="2304"/>
            <a:chExt cx="3504" cy="1584"/>
          </a:xfrm>
        </p:grpSpPr>
        <p:sp>
          <p:nvSpPr>
            <p:cNvPr id="385035" name="Line 11"/>
            <p:cNvSpPr>
              <a:spLocks noChangeShapeType="1"/>
            </p:cNvSpPr>
            <p:nvPr/>
          </p:nvSpPr>
          <p:spPr bwMode="auto">
            <a:xfrm flipH="1" flipV="1">
              <a:off x="2688" y="2880"/>
              <a:ext cx="1632" cy="48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5036" name="Freeform 12"/>
            <p:cNvSpPr>
              <a:spLocks/>
            </p:cNvSpPr>
            <p:nvPr/>
          </p:nvSpPr>
          <p:spPr bwMode="auto">
            <a:xfrm>
              <a:off x="816" y="3104"/>
              <a:ext cx="3504" cy="784"/>
            </a:xfrm>
            <a:custGeom>
              <a:avLst/>
              <a:gdLst>
                <a:gd name="T0" fmla="*/ 3504 w 3504"/>
                <a:gd name="T1" fmla="*/ 0 h 784"/>
                <a:gd name="T2" fmla="*/ 1920 w 3504"/>
                <a:gd name="T3" fmla="*/ 96 h 784"/>
                <a:gd name="T4" fmla="*/ 1296 w 3504"/>
                <a:gd name="T5" fmla="*/ 288 h 784"/>
                <a:gd name="T6" fmla="*/ 864 w 3504"/>
                <a:gd name="T7" fmla="*/ 576 h 784"/>
                <a:gd name="T8" fmla="*/ 528 w 3504"/>
                <a:gd name="T9" fmla="*/ 768 h 784"/>
                <a:gd name="T10" fmla="*/ 240 w 3504"/>
                <a:gd name="T11" fmla="*/ 480 h 784"/>
                <a:gd name="T12" fmla="*/ 0 w 3504"/>
                <a:gd name="T13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04" h="784">
                  <a:moveTo>
                    <a:pt x="3504" y="0"/>
                  </a:moveTo>
                  <a:cubicBezTo>
                    <a:pt x="2896" y="24"/>
                    <a:pt x="2288" y="48"/>
                    <a:pt x="1920" y="96"/>
                  </a:cubicBezTo>
                  <a:cubicBezTo>
                    <a:pt x="1552" y="144"/>
                    <a:pt x="1472" y="208"/>
                    <a:pt x="1296" y="288"/>
                  </a:cubicBezTo>
                  <a:cubicBezTo>
                    <a:pt x="1120" y="368"/>
                    <a:pt x="992" y="496"/>
                    <a:pt x="864" y="576"/>
                  </a:cubicBezTo>
                  <a:cubicBezTo>
                    <a:pt x="736" y="656"/>
                    <a:pt x="632" y="784"/>
                    <a:pt x="528" y="768"/>
                  </a:cubicBezTo>
                  <a:cubicBezTo>
                    <a:pt x="424" y="752"/>
                    <a:pt x="328" y="608"/>
                    <a:pt x="240" y="480"/>
                  </a:cubicBezTo>
                  <a:cubicBezTo>
                    <a:pt x="152" y="352"/>
                    <a:pt x="76" y="176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FF00"/>
              </a:solidFill>
              <a:round/>
              <a:headEnd type="none" w="med" len="med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5037" name="Text Box 13"/>
            <p:cNvSpPr txBox="1">
              <a:spLocks noChangeArrowheads="1"/>
            </p:cNvSpPr>
            <p:nvPr/>
          </p:nvSpPr>
          <p:spPr bwMode="auto">
            <a:xfrm>
              <a:off x="2426" y="2908"/>
              <a:ext cx="173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en-US" sz="1600" b="1">
                  <a:solidFill>
                    <a:srgbClr val="FFCC00"/>
                  </a:solidFill>
                  <a:latin typeface="Tahoma" panose="020B0604030504040204" pitchFamily="34" charset="0"/>
                </a:rPr>
                <a:t>gammas  (0.01 - 10 Mpc)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85038" name="Group 14"/>
            <p:cNvGrpSpPr>
              <a:grpSpLocks/>
            </p:cNvGrpSpPr>
            <p:nvPr/>
          </p:nvGrpSpPr>
          <p:grpSpPr bwMode="auto">
            <a:xfrm>
              <a:off x="1968" y="2304"/>
              <a:ext cx="2352" cy="432"/>
              <a:chOff x="1968" y="2304"/>
              <a:chExt cx="2352" cy="432"/>
            </a:xfrm>
          </p:grpSpPr>
          <p:sp>
            <p:nvSpPr>
              <p:cNvPr id="385039" name="Text Box 15"/>
              <p:cNvSpPr txBox="1">
                <a:spLocks noChangeArrowheads="1"/>
              </p:cNvSpPr>
              <p:nvPr/>
            </p:nvSpPr>
            <p:spPr bwMode="auto">
              <a:xfrm>
                <a:off x="2112" y="2304"/>
                <a:ext cx="220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en-US" sz="1600" b="1">
                    <a:solidFill>
                      <a:srgbClr val="00FF00"/>
                    </a:solidFill>
                    <a:latin typeface="Tahoma" panose="020B0604030504040204" pitchFamily="34" charset="0"/>
                  </a:rPr>
                  <a:t>protons E&gt;10</a:t>
                </a:r>
                <a:r>
                  <a:rPr lang="en-GB" altLang="en-US" sz="1600" b="1" baseline="30000">
                    <a:solidFill>
                      <a:srgbClr val="00FF00"/>
                    </a:solidFill>
                    <a:latin typeface="Tahoma" panose="020B0604030504040204" pitchFamily="34" charset="0"/>
                  </a:rPr>
                  <a:t>19</a:t>
                </a:r>
                <a:r>
                  <a:rPr lang="en-GB" altLang="en-US" sz="1600" b="1">
                    <a:solidFill>
                      <a:srgbClr val="00FF00"/>
                    </a:solidFill>
                    <a:latin typeface="Tahoma" panose="020B0604030504040204" pitchFamily="34" charset="0"/>
                  </a:rPr>
                  <a:t> eV (few 10 Mpc)</a:t>
                </a:r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5040" name="Freeform 16"/>
              <p:cNvSpPr>
                <a:spLocks/>
              </p:cNvSpPr>
              <p:nvPr/>
            </p:nvSpPr>
            <p:spPr bwMode="auto">
              <a:xfrm>
                <a:off x="1968" y="2544"/>
                <a:ext cx="2352" cy="192"/>
              </a:xfrm>
              <a:custGeom>
                <a:avLst/>
                <a:gdLst>
                  <a:gd name="T0" fmla="*/ 2304 w 2304"/>
                  <a:gd name="T1" fmla="*/ 576 h 576"/>
                  <a:gd name="T2" fmla="*/ 912 w 2304"/>
                  <a:gd name="T3" fmla="*/ 480 h 576"/>
                  <a:gd name="T4" fmla="*/ 0 w 2304"/>
                  <a:gd name="T5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04" h="576">
                    <a:moveTo>
                      <a:pt x="2304" y="576"/>
                    </a:moveTo>
                    <a:cubicBezTo>
                      <a:pt x="1800" y="576"/>
                      <a:pt x="1296" y="576"/>
                      <a:pt x="912" y="480"/>
                    </a:cubicBezTo>
                    <a:cubicBezTo>
                      <a:pt x="528" y="384"/>
                      <a:pt x="264" y="192"/>
                      <a:pt x="0" y="0"/>
                    </a:cubicBezTo>
                  </a:path>
                </a:pathLst>
              </a:custGeom>
              <a:noFill/>
              <a:ln w="28575" cmpd="sng">
                <a:solidFill>
                  <a:srgbClr val="00FF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85041" name="Text Box 17"/>
            <p:cNvSpPr txBox="1">
              <a:spLocks noChangeArrowheads="1"/>
            </p:cNvSpPr>
            <p:nvPr/>
          </p:nvSpPr>
          <p:spPr bwMode="auto">
            <a:xfrm>
              <a:off x="2688" y="3244"/>
              <a:ext cx="131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en-US" sz="1600" b="1">
                  <a:solidFill>
                    <a:srgbClr val="00FF00"/>
                  </a:solidFill>
                  <a:latin typeface="Tahoma" panose="020B0604030504040204" pitchFamily="34" charset="0"/>
                </a:rPr>
                <a:t>protons E&lt;10</a:t>
              </a:r>
              <a:r>
                <a:rPr lang="en-GB" altLang="en-US" sz="1600" b="1" baseline="30000">
                  <a:solidFill>
                    <a:srgbClr val="00FF00"/>
                  </a:solidFill>
                  <a:latin typeface="Tahoma" panose="020B0604030504040204" pitchFamily="34" charset="0"/>
                </a:rPr>
                <a:t>19</a:t>
              </a:r>
              <a:r>
                <a:rPr lang="en-GB" altLang="en-US" sz="1600" b="1">
                  <a:solidFill>
                    <a:srgbClr val="00FF00"/>
                  </a:solidFill>
                  <a:latin typeface="Tahoma" panose="020B0604030504040204" pitchFamily="34" charset="0"/>
                </a:rPr>
                <a:t> eV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85042" name="Group 18"/>
          <p:cNvGrpSpPr>
            <a:grpSpLocks/>
          </p:cNvGrpSpPr>
          <p:nvPr/>
        </p:nvGrpSpPr>
        <p:grpSpPr bwMode="auto">
          <a:xfrm>
            <a:off x="1639888" y="2590800"/>
            <a:ext cx="5334000" cy="412750"/>
            <a:chOff x="960" y="2688"/>
            <a:chExt cx="3360" cy="260"/>
          </a:xfrm>
        </p:grpSpPr>
        <p:sp>
          <p:nvSpPr>
            <p:cNvPr id="385043" name="Line 19"/>
            <p:cNvSpPr>
              <a:spLocks noChangeShapeType="1"/>
            </p:cNvSpPr>
            <p:nvPr/>
          </p:nvSpPr>
          <p:spPr bwMode="auto">
            <a:xfrm flipH="1" flipV="1">
              <a:off x="960" y="2688"/>
              <a:ext cx="336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5044" name="Text Box 20"/>
            <p:cNvSpPr txBox="1">
              <a:spLocks noChangeArrowheads="1"/>
            </p:cNvSpPr>
            <p:nvPr/>
          </p:nvSpPr>
          <p:spPr bwMode="auto">
            <a:xfrm>
              <a:off x="1008" y="2736"/>
              <a:ext cx="73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en-US" sz="1600" b="1">
                  <a:solidFill>
                    <a:srgbClr val="FF3300"/>
                  </a:solidFill>
                  <a:latin typeface="Tahoma" panose="020B0604030504040204" pitchFamily="34" charset="0"/>
                </a:rPr>
                <a:t>neutrinos</a:t>
              </a:r>
              <a:endParaRPr lang="en-GB" altLang="en-US" sz="24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85045" name="Text Box 21"/>
          <p:cNvSpPr txBox="1">
            <a:spLocks noChangeArrowheads="1"/>
          </p:cNvSpPr>
          <p:nvPr/>
        </p:nvSpPr>
        <p:spPr bwMode="auto">
          <a:xfrm>
            <a:off x="7019925" y="3338513"/>
            <a:ext cx="2124075" cy="3365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600" b="1">
                <a:solidFill>
                  <a:srgbClr val="FF3300"/>
                </a:solidFill>
                <a:latin typeface="Tahoma" panose="020B0604030504040204" pitchFamily="34" charset="0"/>
              </a:rPr>
              <a:t>Cosmic accelerator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92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5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23174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How does a neutrino telescope work?</a:t>
            </a:r>
            <a:endParaRPr lang="en-US" alt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2913" y="1217612"/>
            <a:ext cx="6161087" cy="45958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4300" y="1157288"/>
            <a:ext cx="3768725" cy="4656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Neutrino interacts in the </a:t>
            </a:r>
            <a:br>
              <a:rPr lang="en-GB" altLang="en-US" dirty="0" smtClean="0"/>
            </a:br>
            <a:r>
              <a:rPr lang="en-GB" altLang="en-US" dirty="0" smtClean="0"/>
              <a:t>(vicinity of the) telescope</a:t>
            </a:r>
          </a:p>
          <a:p>
            <a:pPr marL="342900" indent="-342900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Charged </a:t>
            </a:r>
            <a:r>
              <a:rPr lang="en-GB" altLang="en-US" dirty="0" err="1" smtClean="0"/>
              <a:t>secondaries</a:t>
            </a:r>
            <a:r>
              <a:rPr lang="en-GB" altLang="en-US" dirty="0" smtClean="0"/>
              <a:t> cross the detector volume (water or ice) and stimulate Cherenkov emission</a:t>
            </a:r>
          </a:p>
          <a:p>
            <a:pPr marL="342900" indent="-342900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Recorded by a 3D-array of photo-sensors </a:t>
            </a:r>
          </a:p>
          <a:p>
            <a:pPr marL="342900" indent="-342900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“Traditional” channel:</a:t>
            </a:r>
            <a:br>
              <a:rPr lang="en-GB" altLang="en-US" dirty="0" smtClean="0"/>
            </a:br>
            <a:endParaRPr lang="en-GB" altLang="en-US" dirty="0" smtClean="0"/>
          </a:p>
          <a:p>
            <a:pPr marL="342900" indent="-342900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Energy range :</a:t>
            </a:r>
            <a:br>
              <a:rPr lang="en-GB" altLang="en-US" dirty="0" smtClean="0"/>
            </a:br>
            <a:r>
              <a:rPr lang="en-GB" altLang="en-US" dirty="0" smtClean="0"/>
              <a:t>10(0) GeV – some PeV</a:t>
            </a:r>
            <a:endParaRPr lang="en-GB" altLang="en-US" dirty="0"/>
          </a:p>
        </p:txBody>
      </p:sp>
      <p:pic>
        <p:nvPicPr>
          <p:cNvPr id="9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1" y="4618038"/>
            <a:ext cx="23082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19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23174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Backgrounds, or maybe not</a:t>
            </a:r>
            <a:endParaRPr lang="en-US" alt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84163" y="1028700"/>
            <a:ext cx="5159375" cy="5005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Atmospheric neutrinos from cosmic-ray interactions in atmosphere</a:t>
            </a:r>
          </a:p>
          <a:p>
            <a:pPr marL="908050" lvl="1" indent="-436563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irreducible</a:t>
            </a:r>
          </a:p>
          <a:p>
            <a:pPr marL="908050" lvl="1" indent="-436563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important calibration source</a:t>
            </a:r>
          </a:p>
          <a:p>
            <a:pPr marL="908050" lvl="1" indent="-436563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solidFill>
                  <a:srgbClr val="008000"/>
                </a:solidFill>
              </a:rPr>
              <a:t>allow for oscillation studies</a:t>
            </a:r>
          </a:p>
          <a:p>
            <a:pPr marL="469900" indent="-469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Atmospheric muons from cosmic-ray interactions in atmosphere above NT</a:t>
            </a:r>
          </a:p>
          <a:p>
            <a:pPr marL="908050" lvl="1" indent="-436563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penetrate to NT</a:t>
            </a:r>
          </a:p>
          <a:p>
            <a:pPr marL="908050" lvl="1" indent="-436563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exceed neutrino event rate by </a:t>
            </a:r>
            <a:br>
              <a:rPr lang="en-GB" altLang="en-US" sz="2000" dirty="0" smtClean="0"/>
            </a:br>
            <a:r>
              <a:rPr lang="en-GB" altLang="en-US" sz="2000" dirty="0" smtClean="0"/>
              <a:t>several orders of magnitude</a:t>
            </a:r>
            <a:r>
              <a:rPr lang="en-GB" altLang="en-US" sz="1600" dirty="0" smtClean="0"/>
              <a:t> </a:t>
            </a:r>
          </a:p>
          <a:p>
            <a:pPr marL="469900" indent="-469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Sea water: light from K40 decays and bioluminescence</a:t>
            </a:r>
            <a:endParaRPr lang="en-GB" altLang="en-US" dirty="0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5397500" y="1968001"/>
            <a:ext cx="2951163" cy="2951162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5900738" y="2471238"/>
            <a:ext cx="1943100" cy="19431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7137400" y="2672851"/>
            <a:ext cx="292100" cy="2905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6307138" y="4749301"/>
            <a:ext cx="360362" cy="1136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583363" y="4555626"/>
            <a:ext cx="207962" cy="236537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6710363" y="2949076"/>
            <a:ext cx="512762" cy="1608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4979988" y="2880813"/>
            <a:ext cx="2189162" cy="21351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>
            <a:off x="7278688" y="996451"/>
            <a:ext cx="14287" cy="1122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7180263" y="2050551"/>
            <a:ext cx="207962" cy="236537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7280275" y="2272801"/>
            <a:ext cx="0" cy="3889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6437313" y="5131888"/>
            <a:ext cx="341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p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7367588" y="4801688"/>
            <a:ext cx="16818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000" b="1">
                <a:solidFill>
                  <a:srgbClr val="008080"/>
                </a:solidFill>
              </a:rPr>
              <a:t>Atmosphere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6065838" y="2876051"/>
            <a:ext cx="8402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Earth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7300913" y="2166438"/>
            <a:ext cx="3321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>
                <a:solidFill>
                  <a:schemeClr val="accent2"/>
                </a:solidFill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5059363" y="4346076"/>
            <a:ext cx="3177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7275513" y="1247276"/>
            <a:ext cx="341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p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6970713" y="3612651"/>
            <a:ext cx="3177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7367588" y="2653801"/>
            <a:ext cx="5277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NT</a:t>
            </a:r>
          </a:p>
        </p:txBody>
      </p:sp>
    </p:spTree>
    <p:extLst>
      <p:ext uri="{BB962C8B-B14F-4D97-AF65-F5344CB8AC3E}">
        <p14:creationId xmlns:p14="http://schemas.microsoft.com/office/powerpoint/2010/main" val="69110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Neutrino astronomy and neutrino physics with KM3NeT (U.Katz)              Particle Physics Colloquium, Univ. HD, 21.06.2016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23174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The </a:t>
            </a:r>
            <a:r>
              <a:rPr lang="en-US" altLang="en-US" smtClean="0">
                <a:latin typeface="Symbol" panose="05050102010706020507" pitchFamily="18" charset="2"/>
              </a:rPr>
              <a:t>n</a:t>
            </a:r>
            <a:r>
              <a:rPr lang="en-US" altLang="en-US" smtClean="0"/>
              <a:t> telescope world map</a:t>
            </a:r>
            <a:endParaRPr lang="en-US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413"/>
            <a:ext cx="9144000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14500" y="2571750"/>
            <a:ext cx="2214563" cy="338554"/>
          </a:xfrm>
          <a:prstGeom prst="rect">
            <a:avLst/>
          </a:prstGeom>
          <a:noFill/>
          <a:effectLst>
            <a:outerShdw blurRad="38100" dist="25400" dir="2700000" algn="tl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2125" y="2854325"/>
            <a:ext cx="3071813" cy="369332"/>
          </a:xfrm>
          <a:prstGeom prst="rect">
            <a:avLst/>
          </a:prstGeom>
          <a:noFill/>
          <a:effectLst>
            <a:outerShdw blurRad="25400" dist="25400" dir="2700000" algn="tl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 Baikal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43250" y="3751263"/>
            <a:ext cx="3286125" cy="584775"/>
          </a:xfrm>
          <a:prstGeom prst="rect">
            <a:avLst/>
          </a:prstGeom>
          <a:noFill/>
          <a:effectLst>
            <a:outerShdw blurRad="38100" dist="25400" dir="2700000" algn="tl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4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br>
              <a:rPr lang="en-GB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(custom-built sensor groups)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49213" y="3860800"/>
            <a:ext cx="1928813" cy="369332"/>
          </a:xfrm>
          <a:prstGeom prst="rect">
            <a:avLst/>
          </a:prstGeom>
          <a:noFill/>
          <a:effectLst>
            <a:outerShdw blurRad="38100" dist="25400" dir="2700000" algn="tl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18349" y="5081588"/>
            <a:ext cx="2571750" cy="369332"/>
          </a:xfrm>
          <a:prstGeom prst="rect">
            <a:avLst/>
          </a:prstGeom>
          <a:noFill/>
          <a:effectLst>
            <a:outerShdw blurRad="38100" dist="25400" dir="2700000" algn="tl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IceCube</a:t>
            </a:r>
            <a:r>
              <a:rPr lang="en-GB" sz="18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(South Pole)</a:t>
            </a:r>
          </a:p>
        </p:txBody>
      </p:sp>
      <p:cxnSp>
        <p:nvCxnSpPr>
          <p:cNvPr id="13" name="Straight Arrow Connector 12"/>
          <p:cNvCxnSpPr>
            <a:stCxn id="9" idx="0"/>
          </p:cNvCxnSpPr>
          <p:nvPr/>
        </p:nvCxnSpPr>
        <p:spPr>
          <a:xfrm flipH="1" flipV="1">
            <a:off x="6643690" y="2640013"/>
            <a:ext cx="464342" cy="214312"/>
          </a:xfrm>
          <a:prstGeom prst="straightConnector1">
            <a:avLst/>
          </a:prstGeom>
          <a:ln w="28575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8" idx="0"/>
          </p:cNvCxnSpPr>
          <p:nvPr/>
        </p:nvCxnSpPr>
        <p:spPr>
          <a:xfrm flipV="1">
            <a:off x="4389438" y="3162301"/>
            <a:ext cx="258762" cy="588962"/>
          </a:xfrm>
          <a:prstGeom prst="straightConnector1">
            <a:avLst/>
          </a:prstGeom>
          <a:ln w="28575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8" idx="0"/>
          </p:cNvCxnSpPr>
          <p:nvPr/>
        </p:nvCxnSpPr>
        <p:spPr>
          <a:xfrm flipV="1">
            <a:off x="4389438" y="3040065"/>
            <a:ext cx="49212" cy="711198"/>
          </a:xfrm>
          <a:prstGeom prst="straightConnector1">
            <a:avLst/>
          </a:prstGeom>
          <a:ln w="28575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68313" y="3644900"/>
            <a:ext cx="358775" cy="215900"/>
          </a:xfrm>
          <a:prstGeom prst="straightConnector1">
            <a:avLst/>
          </a:prstGeom>
          <a:ln w="28575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572000" y="5465763"/>
            <a:ext cx="0" cy="423862"/>
          </a:xfrm>
          <a:prstGeom prst="straightConnector1">
            <a:avLst/>
          </a:prstGeom>
          <a:ln w="28575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2590800" y="3751263"/>
            <a:ext cx="3597275" cy="861774"/>
          </a:xfrm>
          <a:prstGeom prst="rect">
            <a:avLst/>
          </a:prstGeom>
          <a:solidFill>
            <a:schemeClr val="bg1"/>
          </a:solidFill>
          <a:ln w="34925">
            <a:solidFill>
              <a:srgbClr val="0033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800" dirty="0">
                <a:cs typeface="Arial" panose="020B0604020202020204" pitchFamily="34" charset="0"/>
              </a:rPr>
              <a:t>KM3NeT: </a:t>
            </a:r>
            <a:r>
              <a:rPr lang="en-US" altLang="en-US" sz="1600" dirty="0">
                <a:cs typeface="Arial" panose="020B0604020202020204" pitchFamily="34" charset="0"/>
              </a:rPr>
              <a:t/>
            </a:r>
            <a:br>
              <a:rPr lang="en-US" altLang="en-US" sz="1600" dirty="0">
                <a:cs typeface="Arial" panose="020B0604020202020204" pitchFamily="34" charset="0"/>
              </a:rPr>
            </a:br>
            <a:r>
              <a:rPr lang="en-US" altLang="en-US" sz="1600" dirty="0">
                <a:cs typeface="Arial" panose="020B0604020202020204" pitchFamily="34" charset="0"/>
              </a:rPr>
              <a:t>A distributed multi-km</a:t>
            </a:r>
            <a:r>
              <a:rPr lang="en-US" altLang="en-US" sz="1600" baseline="30000" dirty="0">
                <a:cs typeface="Arial" panose="020B0604020202020204" pitchFamily="34" charset="0"/>
              </a:rPr>
              <a:t>3 </a:t>
            </a:r>
            <a:r>
              <a:rPr lang="en-US" altLang="en-US" sz="1600" dirty="0">
                <a:cs typeface="Arial" panose="020B0604020202020204" pitchFamily="34" charset="0"/>
              </a:rPr>
              <a:t>neutrino telescope in </a:t>
            </a:r>
            <a:r>
              <a:rPr lang="en-US" altLang="en-US" sz="1600" dirty="0" smtClean="0">
                <a:cs typeface="Arial" panose="020B0604020202020204" pitchFamily="34" charset="0"/>
              </a:rPr>
              <a:t>the </a:t>
            </a:r>
            <a:r>
              <a:rPr lang="en-US" altLang="en-US" sz="1600" dirty="0">
                <a:cs typeface="Arial" panose="020B0604020202020204" pitchFamily="34" charset="0"/>
              </a:rPr>
              <a:t>Mediterranean Sea</a:t>
            </a:r>
            <a:endParaRPr lang="en-US" altLang="en-US" sz="160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V="1">
            <a:off x="4389438" y="3162301"/>
            <a:ext cx="411162" cy="588962"/>
          </a:xfrm>
          <a:prstGeom prst="straightConnector1">
            <a:avLst/>
          </a:prstGeom>
          <a:ln w="28575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06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f885d238-5164-45c2-a039-a72cca38a9d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begin{document}&#10;\begin{equation*}&#10;\text{\small{[mass]}}\rightarrow\quad&#10;|\nu_i\rangle=\sum_{\alpha=1}^3U_{i\alpha}|\nu_\alpha\rangle&#10;\quad\leftarrow\text{\small{[flavour]}}&#10;\end{equation*}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406"/>
  <p:tag name="PICTUREFILESIZE" val="207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begin{document}&#10;\begin{equation*}&#10;P_{\alpha\to\beta}=\sin^2(2\theta)&#10;\sin^2\left(1.267\frac{\Delta m^2/\text{eV}^2\cdot L/\text{km}}{E_\nu/\text{GeV}}\right)&#10;\end{equation*}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461"/>
  <p:tag name="PICTUREFILESIZE" val="3363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m^2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48"/>
  <p:tag name="PICTUREFILESIZE" val="308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L/E\ll1/\Delta m^2\quad\to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198"/>
  <p:tag name="PICTUREFILESIZE" val="862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L/E\sim1/\Delta m^2\quad\to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193"/>
  <p:tag name="PICTUREFILESIZE" val="802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L/E\gg1/\Delta m^2\quad\to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198"/>
  <p:tag name="PICTUREFILESIZE" val="857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begin{document}&#10;\begin{equation*}&#10;U_\text{PNMS}=&#10;\begin{bmatrix}&#10;1&amp;0&amp;0\\&#10;0&amp;c_{23}&amp;s_{23}\\&#10;0&amp;-s_{23}&amp;c_{23}\\&#10;\end{bmatrix}&#10;\cdot\begin{bmatrix}&#10;c_{13}&amp;0&amp;s_{13}e^{-i\delta}\\&#10;0&amp;1&amp;0\\&#10;-s_{13}e^{i\delta}&amp;0&amp;c_{13}\\&#10;\end{bmatrix}&#10;\cdot&#10;\begin{bmatrix}&#10;c_{12}&amp;s_{12}&amp;0\\&#10;-s_{12}&amp;c_{12}&amp;0\\&#10;0&amp;0&amp;1&#10;\end{bmatrix}&#10;\end{equation*}&#10;with $s_{ij}=\sin\theta_{ij}$ and $c_{ij}=\cos\theta_{ij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607"/>
  <p:tag name="PICTUREFILESIZE" val="669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begin{document}&#10;\begin{eqnarray*}&#10;&amp;\sin^2(2\theta_{23})=0.97;&#10;&amp;|\Delta m^2_{23}|=2.35\times10^{-3}\,\text{eV}^2\\&#10;&amp;\sin^2(2\theta_{12})=0.86;&#10;&amp;\Delta m^2_{12}=7.58\times10^{-5}\,\text{eV}^2\\&#10;&amp;\sin^2(2\theta_{13})=0.096;\!\!&#10;&amp;\ 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464"/>
  <p:tag name="PICTUREFILESIZE" val="602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9"/>
  <p:tag name="PICTUREFILESIZE" val="88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m^2_{23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256"/>
  <p:tag name="DEBUGINTERACTIVE" val="Wahr"/>
  <p:tag name="ORIGWIDTH" val="59"/>
  <p:tag name="PICTUREFILESIZE" val="692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m^2_{23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256"/>
  <p:tag name="DEBUGINTERACTIVE" val="Wahr"/>
  <p:tag name="ORIGWIDTH" val="59"/>
  <p:tag name="PICTUREFILESIZE" val="692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m^2_{23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256"/>
  <p:tag name="DEBUGINTERACTIVE" val="Wahr"/>
  <p:tag name="ORIGWIDTH" val="59"/>
  <p:tag name="PICTUREFILESIZE" val="692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$E_\nu\sim3\text{--}10\,\text{GeV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150"/>
  <p:tag name="PICTUREFILESIZE" val="70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u_\mu+N\to\mu+X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272"/>
  <p:tag name="BOXFONT" val="10"/>
  <p:tag name="BOXWRAP" val="Falsch"/>
  <p:tag name="WORKAROUNDTRANSPARENCYBUG" val="Falsch"/>
  <p:tag name="BITMAPFORMAT" val="pngmono"/>
  <p:tag name="DEBUGINTERACTIVE" val="Wahr"/>
  <p:tag name="ORIGWIDTH" val="161"/>
  <p:tag name="PICTUREFILESIZE" val="630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E_\nu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24"/>
  <p:tag name="PICTUREFILESIZE" val="134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E^2_\nu\phi(E_\nu)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83"/>
  <p:tag name="PICTUREFILESIZE" val="602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heme/theme1.xml><?xml version="1.0" encoding="utf-8"?>
<a:theme xmlns:a="http://schemas.openxmlformats.org/drawingml/2006/main" name="KM3NeT_CD">
  <a:themeElements>
    <a:clrScheme name="Custom 1">
      <a:dk1>
        <a:srgbClr val="000000"/>
      </a:dk1>
      <a:lt1>
        <a:srgbClr val="FFFFFF"/>
      </a:lt1>
      <a:dk2>
        <a:srgbClr val="003366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ronus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KM3NeT_CD.potx</Template>
  <TotalTime>49102</TotalTime>
  <Words>2209</Words>
  <Application>Microsoft Office PowerPoint</Application>
  <PresentationFormat>On-screen Show (4:3)</PresentationFormat>
  <Paragraphs>486</Paragraphs>
  <Slides>51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8" baseType="lpstr">
      <vt:lpstr>Arial Unicode MS</vt:lpstr>
      <vt:lpstr>ＭＳ Ｐゴシック</vt:lpstr>
      <vt:lpstr>Arial</vt:lpstr>
      <vt:lpstr>Arial Bold</vt:lpstr>
      <vt:lpstr>Calibri</vt:lpstr>
      <vt:lpstr>Century Gothic</vt:lpstr>
      <vt:lpstr>Georgia</vt:lpstr>
      <vt:lpstr>Helvetica Neue</vt:lpstr>
      <vt:lpstr>Lucida Grande</vt:lpstr>
      <vt:lpstr>Symbol</vt:lpstr>
      <vt:lpstr>Tahoma</vt:lpstr>
      <vt:lpstr>Times</vt:lpstr>
      <vt:lpstr>Times New Roman</vt:lpstr>
      <vt:lpstr>Wingdings</vt:lpstr>
      <vt:lpstr>KM3NeT_CD</vt:lpstr>
      <vt:lpstr>Equation</vt:lpstr>
      <vt:lpstr>CorelDRAW</vt:lpstr>
      <vt:lpstr>PowerPoint Presentation</vt:lpstr>
      <vt:lpstr>PowerPoint Presentation</vt:lpstr>
      <vt:lpstr>Neutrino astronomy</vt:lpstr>
      <vt:lpstr>PowerPoint Presentation</vt:lpstr>
      <vt:lpstr>Neutrino production mechanism</vt:lpstr>
      <vt:lpstr>Particle propagation in the Universe</vt:lpstr>
      <vt:lpstr>PowerPoint Presentation</vt:lpstr>
      <vt:lpstr>PowerPoint Presentation</vt:lpstr>
      <vt:lpstr>PowerPoint Presentation</vt:lpstr>
      <vt:lpstr>Example targets of n astronomy</vt:lpstr>
      <vt:lpstr>South Pole and Mediterranean Fields of View</vt:lpstr>
      <vt:lpstr>IceCube and the first detection of cosmic neutrinos</vt:lpstr>
      <vt:lpstr>PowerPoint Presentation</vt:lpstr>
      <vt:lpstr>PowerPoint Presentation</vt:lpstr>
      <vt:lpstr>A first glimpse at cosmic n’s</vt:lpstr>
      <vt:lpstr>PowerPoint Presentation</vt:lpstr>
      <vt:lpstr>PowerPoint Presentation</vt:lpstr>
      <vt:lpstr>Where do they come from?</vt:lpstr>
      <vt:lpstr>PowerPoint Presentation</vt:lpstr>
      <vt:lpstr>And now?</vt:lpstr>
      <vt:lpstr>Neutrino astronomy in the Mediterranean Sea: ANTARES and KM3NeT</vt:lpstr>
      <vt:lpstr>ANTARES: The first deep-sea n telescope</vt:lpstr>
      <vt:lpstr>PowerPoint Presentation</vt:lpstr>
      <vt:lpstr>The KM3NeT concept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KM3NeT 2.0 = ARCA and ORCA</vt:lpstr>
      <vt:lpstr>PowerPoint Presentation</vt:lpstr>
      <vt:lpstr>PPM-DOM: Atmospheric muons</vt:lpstr>
      <vt:lpstr>PPM-DU:  Muon reconstruction</vt:lpstr>
      <vt:lpstr>First KM3NeT-ARCA strings deployed</vt:lpstr>
      <vt:lpstr>First neutrinos …</vt:lpstr>
      <vt:lpstr>PowerPoint Presentation</vt:lpstr>
      <vt:lpstr>Shower reconstruction: Method</vt:lpstr>
      <vt:lpstr>Diffuse extragalactic neutrino flux</vt:lpstr>
      <vt:lpstr>Diffuse flux results (max. liklihood)</vt:lpstr>
      <vt:lpstr>Point-source results</vt:lpstr>
      <vt:lpstr>Measuring the neutrino mass hierarchy</vt:lpstr>
      <vt:lpstr>Neutrino oscillations in vacuum</vt:lpstr>
      <vt:lpstr>PowerPoint Presentation</vt:lpstr>
      <vt:lpstr>PowerPoint Presentation</vt:lpstr>
      <vt:lpstr>PowerPoint Presentation</vt:lpstr>
      <vt:lpstr>Neutrino oscillations in the Earth</vt:lpstr>
      <vt:lpstr>PowerPoint Presentation</vt:lpstr>
      <vt:lpstr>PowerPoint Presentation</vt:lpstr>
      <vt:lpstr>PowerPoint Presentation</vt:lpstr>
      <vt:lpstr>Summary and outlook</vt:lpstr>
      <vt:lpstr>PowerPoint Presentation</vt:lpstr>
    </vt:vector>
  </TitlesOfParts>
  <Company>FAU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 auch zweizeilig  Untertitel der Präsentation</dc:title>
  <dc:creator>Lukas Walenciak</dc:creator>
  <cp:lastModifiedBy>ukatz</cp:lastModifiedBy>
  <cp:revision>356</cp:revision>
  <cp:lastPrinted>2015-01-18T20:19:59Z</cp:lastPrinted>
  <dcterms:created xsi:type="dcterms:W3CDTF">2013-03-15T11:11:15Z</dcterms:created>
  <dcterms:modified xsi:type="dcterms:W3CDTF">2016-06-25T14:18:09Z</dcterms:modified>
</cp:coreProperties>
</file>