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77"/>
  </p:notesMasterIdLst>
  <p:handoutMasterIdLst>
    <p:handoutMasterId r:id="rId78"/>
  </p:handoutMasterIdLst>
  <p:sldIdLst>
    <p:sldId id="296" r:id="rId2"/>
    <p:sldId id="301" r:id="rId3"/>
    <p:sldId id="298" r:id="rId4"/>
    <p:sldId id="300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80" r:id="rId20"/>
    <p:sldId id="381" r:id="rId21"/>
    <p:sldId id="382" r:id="rId22"/>
    <p:sldId id="318" r:id="rId23"/>
    <p:sldId id="319" r:id="rId24"/>
    <p:sldId id="320" r:id="rId25"/>
    <p:sldId id="321" r:id="rId26"/>
    <p:sldId id="322" r:id="rId27"/>
    <p:sldId id="323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79" r:id="rId39"/>
    <p:sldId id="337" r:id="rId40"/>
    <p:sldId id="338" r:id="rId41"/>
    <p:sldId id="340" r:id="rId42"/>
    <p:sldId id="341" r:id="rId43"/>
    <p:sldId id="342" r:id="rId44"/>
    <p:sldId id="344" r:id="rId45"/>
    <p:sldId id="346" r:id="rId46"/>
    <p:sldId id="347" r:id="rId47"/>
    <p:sldId id="348" r:id="rId48"/>
    <p:sldId id="351" r:id="rId49"/>
    <p:sldId id="350" r:id="rId50"/>
    <p:sldId id="349" r:id="rId51"/>
    <p:sldId id="353" r:id="rId52"/>
    <p:sldId id="354" r:id="rId53"/>
    <p:sldId id="345" r:id="rId54"/>
    <p:sldId id="356" r:id="rId55"/>
    <p:sldId id="355" r:id="rId56"/>
    <p:sldId id="375" r:id="rId57"/>
    <p:sldId id="343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8" r:id="rId74"/>
    <p:sldId id="376" r:id="rId75"/>
    <p:sldId id="377" r:id="rId76"/>
  </p:sldIdLst>
  <p:sldSz cx="9144000" cy="6858000" type="screen4x3"/>
  <p:notesSz cx="6797675" cy="9928225"/>
  <p:custDataLst>
    <p:tags r:id="rId79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9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2554"/>
    <a:srgbClr val="003366"/>
    <a:srgbClr val="00254D"/>
    <a:srgbClr val="011C44"/>
    <a:srgbClr val="00306E"/>
    <a:srgbClr val="093265"/>
    <a:srgbClr val="04255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574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277" y="58"/>
      </p:cViewPr>
      <p:guideLst>
        <p:guide orient="horz" pos="3619"/>
        <p:guide pos="3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11.07.2016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11.07.2016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985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82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8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581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725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1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012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58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84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93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8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66C61-5813-44DD-9B89-CF36A15885E9}" type="slidenum">
              <a:rPr lang="de-DE" altLang="de-DE" smtClean="0"/>
              <a:pPr/>
              <a:t>61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7786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912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63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29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17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710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501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066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18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82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70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HESS.png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0" y="5733255"/>
            <a:ext cx="585175" cy="5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6981825" cy="693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0" y="1377950"/>
            <a:ext cx="34147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079500" y="6548438"/>
            <a:ext cx="5811838" cy="306387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de-DE" smtClean="0"/>
              <a:t>Neutrino astronomy: Observations around the globe (U.Katz)              Physics Colloquium, Univ. Wuppertal, 11.07.2016</a:t>
            </a:r>
            <a:endParaRPr lang="de-DE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77050" y="6551613"/>
            <a:ext cx="306388" cy="306387"/>
          </a:xfrm>
        </p:spPr>
        <p:txBody>
          <a:bodyPr/>
          <a:lstStyle>
            <a:lvl1pPr>
              <a:defRPr/>
            </a:lvl1pPr>
          </a:lstStyle>
          <a:p>
            <a:fld id="{17433E02-16BB-4257-87D2-D13C333183D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572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  <p:sldLayoutId id="2147484121" r:id="rId10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.xml"/><Relationship Id="rId7" Type="http://schemas.openxmlformats.org/officeDocument/2006/relationships/image" Target="../media/image2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81.png"/><Relationship Id="rId5" Type="http://schemas.openxmlformats.org/officeDocument/2006/relationships/tags" Target="../tags/tag16.xml"/><Relationship Id="rId10" Type="http://schemas.openxmlformats.org/officeDocument/2006/relationships/image" Target="../media/image80.png"/><Relationship Id="rId4" Type="http://schemas.openxmlformats.org/officeDocument/2006/relationships/tags" Target="../tags/tag15.xml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20.xml"/><Relationship Id="rId7" Type="http://schemas.openxmlformats.org/officeDocument/2006/relationships/image" Target="../media/image8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emf"/><Relationship Id="rId5" Type="http://schemas.openxmlformats.org/officeDocument/2006/relationships/image" Target="../media/image13.jpe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tags" Target="../tags/tag28.xml"/><Relationship Id="rId21" Type="http://schemas.openxmlformats.org/officeDocument/2006/relationships/image" Target="../media/image125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tags" Target="../tags/tag27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image" Target="../media/image128.png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27.png"/><Relationship Id="rId10" Type="http://schemas.openxmlformats.org/officeDocument/2006/relationships/tags" Target="../tags/tag35.xml"/><Relationship Id="rId19" Type="http://schemas.openxmlformats.org/officeDocument/2006/relationships/image" Target="../media/image123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36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34.png"/><Relationship Id="rId5" Type="http://schemas.openxmlformats.org/officeDocument/2006/relationships/tags" Target="../tags/tag44.xml"/><Relationship Id="rId10" Type="http://schemas.openxmlformats.org/officeDocument/2006/relationships/image" Target="../media/image133.png"/><Relationship Id="rId4" Type="http://schemas.openxmlformats.org/officeDocument/2006/relationships/tags" Target="../tags/tag43.xml"/><Relationship Id="rId9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3402013"/>
            <a:ext cx="542132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Katz, Erlangen Centre for 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Astroparticle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Physics Colloquium, University of Wuppertal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>
                <a:solidFill>
                  <a:schemeClr val="bg1"/>
                </a:solidFill>
                <a:latin typeface="Helvetica Neue" charset="0"/>
                <a:cs typeface="Arial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1 July 2016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810139"/>
            <a:ext cx="8677469" cy="10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</a:rPr>
              <a:t>Neutrino astronomy: </a:t>
            </a:r>
            <a:br>
              <a:rPr lang="en-GB" sz="3200" dirty="0" smtClean="0">
                <a:solidFill>
                  <a:schemeClr val="bg1"/>
                </a:solidFill>
              </a:rPr>
            </a:br>
            <a:r>
              <a:rPr lang="en-GB" sz="3200" dirty="0" smtClean="0">
                <a:solidFill>
                  <a:schemeClr val="bg1"/>
                </a:solidFill>
              </a:rPr>
              <a:t>Observations around the globe</a:t>
            </a:r>
            <a:endParaRPr lang="de-DE" sz="32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231749"/>
            <a:ext cx="8001000" cy="492124"/>
          </a:xfrm>
        </p:spPr>
        <p:txBody>
          <a:bodyPr/>
          <a:lstStyle/>
          <a:p>
            <a:r>
              <a:rPr lang="en-US" altLang="en-US" dirty="0" smtClean="0"/>
              <a:t>Example targets of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 astronomy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1177925" y="1114726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136650" y="6158213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96863" y="1543351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Galactic neutrino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Extragalactic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Transient sources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Diffuse neutrino flux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Neutrinos from Dark Matter</a:t>
            </a:r>
            <a:br>
              <a:rPr lang="en-GB" altLang="en-US" dirty="0"/>
            </a:br>
            <a:r>
              <a:rPr lang="en-GB" altLang="en-US" dirty="0"/>
              <a:t>annihilations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Particle physics with </a:t>
            </a:r>
            <a:br>
              <a:rPr lang="en-GB" altLang="en-US" dirty="0"/>
            </a:br>
            <a:r>
              <a:rPr lang="en-GB" altLang="en-US" dirty="0"/>
              <a:t>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/>
              <a:t>Search for exotics</a:t>
            </a:r>
            <a:br>
              <a:rPr lang="en-GB" altLang="en-US" dirty="0"/>
            </a:br>
            <a:r>
              <a:rPr lang="en-GB" altLang="en-US" dirty="0"/>
              <a:t>(monopoles, </a:t>
            </a:r>
            <a:r>
              <a:rPr lang="en-GB" altLang="en-US" dirty="0" err="1"/>
              <a:t>nuclearites</a:t>
            </a:r>
            <a:r>
              <a:rPr lang="en-GB" altLang="en-US" dirty="0"/>
              <a:t>,…)</a:t>
            </a:r>
            <a:endParaRPr lang="en-GB" altLang="en-US" sz="1800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17988" y="5289851"/>
            <a:ext cx="47275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Example: Supernova remnant RX J1713</a:t>
            </a:r>
            <a:br>
              <a:rPr lang="en-GB" altLang="en-US" sz="2000"/>
            </a:br>
            <a:r>
              <a:rPr lang="en-GB" altLang="en-US" sz="2000"/>
              <a:t>Gamma observation by H.E.S.S.</a:t>
            </a:r>
          </a:p>
        </p:txBody>
      </p:sp>
      <p:pic>
        <p:nvPicPr>
          <p:cNvPr id="22" name="Picture 4" descr="17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017888"/>
            <a:ext cx="41894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g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35351"/>
            <a:ext cx="5021262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981450" y="4759626"/>
            <a:ext cx="5221288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Active Galactic Nuclei (AGN):</a:t>
            </a:r>
            <a:br>
              <a:rPr lang="en-GB" altLang="en-US" sz="2000"/>
            </a:br>
            <a:r>
              <a:rPr lang="en-GB" altLang="en-US" sz="2000"/>
              <a:t>Super-massive black hole in centre of galaxy</a:t>
            </a:r>
            <a:br>
              <a:rPr lang="en-GB" altLang="en-US" sz="2000"/>
            </a:br>
            <a:r>
              <a:rPr lang="en-GB" altLang="en-US" sz="2000"/>
              <a:t>with accretion disk and jet emission</a:t>
            </a:r>
          </a:p>
        </p:txBody>
      </p:sp>
      <p:pic>
        <p:nvPicPr>
          <p:cNvPr id="26" name="Picture 10" descr="gamma-ray-bur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997251"/>
            <a:ext cx="53340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802063" y="4658026"/>
            <a:ext cx="50895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Extremely bright gamma ray flash (sec-min)</a:t>
            </a:r>
          </a:p>
          <a:p>
            <a:pPr algn="ctr"/>
            <a:r>
              <a:rPr lang="en-GB" altLang="en-US" sz="2000"/>
              <a:t>from hypernovae or BH/NS mergers or …</a:t>
            </a:r>
            <a:br>
              <a:rPr lang="en-GB" altLang="en-US" sz="2000"/>
            </a:br>
            <a:r>
              <a:rPr lang="en-GB" altLang="en-US" sz="2000"/>
              <a:t>Isotropic distribution </a:t>
            </a:r>
            <a:r>
              <a:rPr lang="en-GB" altLang="en-US" sz="2000">
                <a:sym typeface="Wingdings" panose="05000000000000000000" pitchFamily="2" charset="2"/>
              </a:rPr>
              <a:t> extragalactic</a:t>
            </a:r>
            <a:r>
              <a:rPr lang="en-GB" altLang="en-US" sz="2000"/>
              <a:t> </a:t>
            </a:r>
          </a:p>
        </p:txBody>
      </p:sp>
      <p:grpSp>
        <p:nvGrpSpPr>
          <p:cNvPr id="28" name="Group 12"/>
          <p:cNvGrpSpPr>
            <a:grpSpLocks/>
          </p:cNvGrpSpPr>
          <p:nvPr/>
        </p:nvGrpSpPr>
        <p:grpSpPr bwMode="auto">
          <a:xfrm>
            <a:off x="4022725" y="1029001"/>
            <a:ext cx="4489450" cy="3957637"/>
            <a:chOff x="1288" y="984"/>
            <a:chExt cx="3069" cy="2859"/>
          </a:xfrm>
        </p:grpSpPr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1288" y="984"/>
              <a:ext cx="3069" cy="2859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1698" y="1047"/>
              <a:ext cx="10" cy="24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 flipV="1">
              <a:off x="1711" y="3475"/>
              <a:ext cx="24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5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" y="3587"/>
              <a:ext cx="317" cy="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8" y="1656"/>
              <a:ext cx="1140" cy="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1819" y="1422"/>
              <a:ext cx="1367" cy="175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117" y="2827"/>
              <a:ext cx="1543" cy="1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2770" y="2779"/>
              <a:ext cx="1269" cy="646"/>
            </a:xfrm>
            <a:custGeom>
              <a:avLst/>
              <a:gdLst>
                <a:gd name="T0" fmla="*/ 0 w 1205"/>
                <a:gd name="T1" fmla="*/ 577 h 577"/>
                <a:gd name="T2" fmla="*/ 105 w 1205"/>
                <a:gd name="T3" fmla="*/ 535 h 577"/>
                <a:gd name="T4" fmla="*/ 199 w 1205"/>
                <a:gd name="T5" fmla="*/ 441 h 577"/>
                <a:gd name="T6" fmla="*/ 262 w 1205"/>
                <a:gd name="T7" fmla="*/ 346 h 577"/>
                <a:gd name="T8" fmla="*/ 294 w 1205"/>
                <a:gd name="T9" fmla="*/ 315 h 577"/>
                <a:gd name="T10" fmla="*/ 357 w 1205"/>
                <a:gd name="T11" fmla="*/ 273 h 577"/>
                <a:gd name="T12" fmla="*/ 440 w 1205"/>
                <a:gd name="T13" fmla="*/ 242 h 577"/>
                <a:gd name="T14" fmla="*/ 535 w 1205"/>
                <a:gd name="T15" fmla="*/ 367 h 577"/>
                <a:gd name="T16" fmla="*/ 660 w 1205"/>
                <a:gd name="T17" fmla="*/ 200 h 577"/>
                <a:gd name="T18" fmla="*/ 723 w 1205"/>
                <a:gd name="T19" fmla="*/ 137 h 577"/>
                <a:gd name="T20" fmla="*/ 817 w 1205"/>
                <a:gd name="T21" fmla="*/ 43 h 577"/>
                <a:gd name="T22" fmla="*/ 985 w 1205"/>
                <a:gd name="T23" fmla="*/ 22 h 577"/>
                <a:gd name="T24" fmla="*/ 1069 w 1205"/>
                <a:gd name="T25" fmla="*/ 179 h 577"/>
                <a:gd name="T26" fmla="*/ 1132 w 1205"/>
                <a:gd name="T27" fmla="*/ 294 h 577"/>
                <a:gd name="T28" fmla="*/ 1184 w 1205"/>
                <a:gd name="T29" fmla="*/ 420 h 577"/>
                <a:gd name="T30" fmla="*/ 1194 w 1205"/>
                <a:gd name="T31" fmla="*/ 504 h 577"/>
                <a:gd name="T32" fmla="*/ 1205 w 1205"/>
                <a:gd name="T33" fmla="*/ 5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5" h="577">
                  <a:moveTo>
                    <a:pt x="0" y="577"/>
                  </a:moveTo>
                  <a:cubicBezTo>
                    <a:pt x="39" y="564"/>
                    <a:pt x="64" y="545"/>
                    <a:pt x="105" y="535"/>
                  </a:cubicBezTo>
                  <a:cubicBezTo>
                    <a:pt x="134" y="497"/>
                    <a:pt x="170" y="478"/>
                    <a:pt x="199" y="441"/>
                  </a:cubicBezTo>
                  <a:cubicBezTo>
                    <a:pt x="204" y="435"/>
                    <a:pt x="249" y="365"/>
                    <a:pt x="262" y="346"/>
                  </a:cubicBezTo>
                  <a:cubicBezTo>
                    <a:pt x="270" y="334"/>
                    <a:pt x="282" y="324"/>
                    <a:pt x="294" y="315"/>
                  </a:cubicBezTo>
                  <a:cubicBezTo>
                    <a:pt x="314" y="300"/>
                    <a:pt x="357" y="273"/>
                    <a:pt x="357" y="273"/>
                  </a:cubicBezTo>
                  <a:cubicBezTo>
                    <a:pt x="383" y="233"/>
                    <a:pt x="395" y="226"/>
                    <a:pt x="440" y="242"/>
                  </a:cubicBezTo>
                  <a:cubicBezTo>
                    <a:pt x="465" y="311"/>
                    <a:pt x="457" y="343"/>
                    <a:pt x="535" y="367"/>
                  </a:cubicBezTo>
                  <a:cubicBezTo>
                    <a:pt x="585" y="317"/>
                    <a:pt x="612" y="248"/>
                    <a:pt x="660" y="200"/>
                  </a:cubicBezTo>
                  <a:cubicBezTo>
                    <a:pt x="681" y="179"/>
                    <a:pt x="706" y="162"/>
                    <a:pt x="723" y="137"/>
                  </a:cubicBezTo>
                  <a:cubicBezTo>
                    <a:pt x="750" y="97"/>
                    <a:pt x="769" y="59"/>
                    <a:pt x="817" y="43"/>
                  </a:cubicBezTo>
                  <a:cubicBezTo>
                    <a:pt x="883" y="0"/>
                    <a:pt x="891" y="12"/>
                    <a:pt x="985" y="22"/>
                  </a:cubicBezTo>
                  <a:cubicBezTo>
                    <a:pt x="1000" y="84"/>
                    <a:pt x="1041" y="123"/>
                    <a:pt x="1069" y="179"/>
                  </a:cubicBezTo>
                  <a:cubicBezTo>
                    <a:pt x="1091" y="223"/>
                    <a:pt x="1102" y="254"/>
                    <a:pt x="1132" y="294"/>
                  </a:cubicBezTo>
                  <a:cubicBezTo>
                    <a:pt x="1147" y="342"/>
                    <a:pt x="1168" y="374"/>
                    <a:pt x="1184" y="420"/>
                  </a:cubicBezTo>
                  <a:cubicBezTo>
                    <a:pt x="1187" y="448"/>
                    <a:pt x="1189" y="476"/>
                    <a:pt x="1194" y="504"/>
                  </a:cubicBezTo>
                  <a:cubicBezTo>
                    <a:pt x="1196" y="515"/>
                    <a:pt x="1205" y="535"/>
                    <a:pt x="1205" y="535"/>
                  </a:cubicBezTo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3849688" y="4954888"/>
            <a:ext cx="4713287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000"/>
              <a:t>Isotropic high-energy neutrino flux</a:t>
            </a:r>
            <a:br>
              <a:rPr lang="en-GB" altLang="en-US" sz="2000"/>
            </a:br>
            <a:r>
              <a:rPr lang="en-GB" altLang="en-US" sz="2000"/>
              <a:t>above </a:t>
            </a:r>
            <a:r>
              <a:rPr lang="en-GB" altLang="en-US" sz="2000">
                <a:solidFill>
                  <a:schemeClr val="accent2"/>
                </a:solidFill>
              </a:rPr>
              <a:t>atmospheric neutrino</a:t>
            </a:r>
            <a:r>
              <a:rPr lang="en-GB" altLang="en-US" sz="2000"/>
              <a:t> background</a:t>
            </a:r>
          </a:p>
          <a:p>
            <a:pPr algn="ctr"/>
            <a:r>
              <a:rPr lang="en-GB" altLang="en-US" sz="2000"/>
              <a:t>from </a:t>
            </a:r>
            <a:r>
              <a:rPr lang="en-GB" altLang="en-US" sz="2000">
                <a:solidFill>
                  <a:srgbClr val="CC0000"/>
                </a:solidFill>
              </a:rPr>
              <a:t>unresolved astrophysical sources</a:t>
            </a:r>
          </a:p>
          <a:p>
            <a:pPr algn="ctr"/>
            <a:r>
              <a:rPr lang="en-GB" altLang="en-US" sz="2000"/>
              <a:t>or of </a:t>
            </a:r>
            <a:r>
              <a:rPr lang="en-GB" altLang="en-US" sz="2000">
                <a:solidFill>
                  <a:srgbClr val="006600"/>
                </a:solidFill>
              </a:rPr>
              <a:t>cosmogenic origin</a:t>
            </a:r>
            <a:r>
              <a:rPr lang="en-GB" altLang="en-US" sz="2000"/>
              <a:t> (GZK)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12334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6994E-6 L 0.15105 -0.1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94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91329E-6 L -0.11076 -0.140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-702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6763E-6 L 0.17986 0.130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65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79769E-6 L -0.06164 0.208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040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5" grpId="1" animBg="1"/>
      <p:bldP spid="27" grpId="0" animBg="1"/>
      <p:bldP spid="27" grpId="1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13975" y="151960"/>
            <a:ext cx="8001000" cy="506481"/>
          </a:xfrm>
        </p:spPr>
        <p:txBody>
          <a:bodyPr/>
          <a:lstStyle/>
          <a:p>
            <a:r>
              <a:rPr lang="en-US" altLang="en-US" dirty="0" smtClean="0"/>
              <a:t>South Pole and Mediterranean Fields of View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pic>
        <p:nvPicPr>
          <p:cNvPr id="51" name="Picture 2" descr="SkyMap_light_cont-12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030288"/>
            <a:ext cx="770890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5532438" y="372903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75%</a:t>
            </a: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3233738" y="363378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de-DE" altLang="en-US" sz="2200"/>
              <a:t>&gt; 25%</a:t>
            </a: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1136650" y="5943600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Rectangle 8"/>
          <p:cNvSpPr txBox="1">
            <a:spLocks noChangeArrowheads="1"/>
          </p:cNvSpPr>
          <p:nvPr/>
        </p:nvSpPr>
        <p:spPr bwMode="auto">
          <a:xfrm>
            <a:off x="214313" y="1577975"/>
            <a:ext cx="2228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Galactic coordinates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2</a:t>
            </a:r>
            <a:r>
              <a:rPr lang="en-GB" altLang="en-US" smtClean="0">
                <a:latin typeface="Symbol" panose="05050102010706020507" pitchFamily="18" charset="2"/>
              </a:rPr>
              <a:t>p</a:t>
            </a:r>
            <a:r>
              <a:rPr lang="en-GB" altLang="en-US" smtClean="0"/>
              <a:t> downward </a:t>
            </a:r>
            <a:br>
              <a:rPr lang="en-GB" altLang="en-US" smtClean="0"/>
            </a:br>
            <a:r>
              <a:rPr lang="en-GB" altLang="en-US" smtClean="0"/>
              <a:t>sensitivity </a:t>
            </a:r>
            <a:br>
              <a:rPr lang="en-GB" altLang="en-US" smtClean="0"/>
            </a:br>
            <a:r>
              <a:rPr lang="en-GB" altLang="en-US" smtClean="0"/>
              <a:t>assumed</a:t>
            </a:r>
          </a:p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None/>
            </a:pPr>
            <a:r>
              <a:rPr lang="en-GB" altLang="en-US" smtClean="0"/>
              <a:t>IceCube @</a:t>
            </a:r>
            <a:br>
              <a:rPr lang="en-GB" altLang="en-US" smtClean="0"/>
            </a:br>
            <a:r>
              <a:rPr lang="en-GB" altLang="en-US" smtClean="0"/>
              <a:t>South Pole:</a:t>
            </a:r>
            <a:br>
              <a:rPr lang="en-GB" altLang="en-US" smtClean="0"/>
            </a:br>
            <a:r>
              <a:rPr lang="en-GB" altLang="en-US" smtClean="0"/>
              <a:t>Sees Northern </a:t>
            </a:r>
            <a:br>
              <a:rPr lang="en-GB" altLang="en-US" smtClean="0"/>
            </a:br>
            <a:r>
              <a:rPr lang="en-GB" altLang="en-US" smtClean="0"/>
              <a:t>hemisphere</a:t>
            </a:r>
            <a:endParaRPr lang="en-GB" altLang="en-US"/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 rot="2021404">
            <a:off x="1395562" y="2869039"/>
            <a:ext cx="683071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srgbClr val="006600"/>
                </a:solidFill>
              </a:rPr>
              <a:t>Note: Fields of view </a:t>
            </a:r>
            <a:r>
              <a:rPr lang="en-US" altLang="en-US" sz="2400" dirty="0" smtClean="0">
                <a:solidFill>
                  <a:srgbClr val="006600"/>
                </a:solidFill>
              </a:rPr>
              <a:t>are complementary for</a:t>
            </a:r>
            <a:endParaRPr lang="en-US" altLang="en-US" sz="2400" dirty="0">
              <a:solidFill>
                <a:srgbClr val="0066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006600"/>
                </a:solidFill>
              </a:rPr>
              <a:t>any</a:t>
            </a:r>
            <a:r>
              <a:rPr lang="en-US" altLang="en-US" sz="2400" dirty="0" smtClean="0">
                <a:solidFill>
                  <a:srgbClr val="006600"/>
                </a:solidFill>
              </a:rPr>
              <a:t> </a:t>
            </a:r>
            <a:r>
              <a:rPr lang="en-US" altLang="en-US" sz="2400" dirty="0">
                <a:solidFill>
                  <a:srgbClr val="006600"/>
                </a:solidFill>
              </a:rPr>
              <a:t>given reaction channel and neutrino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76812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757" y="3247199"/>
            <a:ext cx="514116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IceCube and the first detection of cosmic neutrinos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9" y="6405952"/>
            <a:ext cx="70259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56196"/>
            <a:ext cx="673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Several slides adapted from:</a:t>
            </a:r>
            <a:br>
              <a:rPr lang="en-GB" sz="1600" dirty="0"/>
            </a:br>
            <a:r>
              <a:rPr lang="en-GB" sz="1600" dirty="0"/>
              <a:t>F. </a:t>
            </a:r>
            <a:r>
              <a:rPr lang="en-GB" sz="1600" dirty="0" err="1" smtClean="0"/>
              <a:t>Halzen</a:t>
            </a:r>
            <a:r>
              <a:rPr lang="en-GB" sz="1600" dirty="0" smtClean="0"/>
              <a:t>: </a:t>
            </a:r>
            <a:r>
              <a:rPr lang="en-GB" sz="1600" dirty="0"/>
              <a:t>“IceCube: the discovery of cosmic </a:t>
            </a:r>
            <a:r>
              <a:rPr lang="en-GB" sz="1600" dirty="0" smtClean="0"/>
              <a:t>neutrinos”, VHEPA 2016</a:t>
            </a:r>
          </a:p>
          <a:p>
            <a:r>
              <a:rPr lang="en-GB" sz="1600" dirty="0" smtClean="0"/>
              <a:t>K. Hanson: “IceCube Gen2”, VHEPA 2016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49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Neutrino astronomy: Observations around the globe (U.Katz)              Physics Colloquium, Univ. Wuppertal, 11.07.2016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detector in the Antarctic ice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62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IceCube detector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3" y="995046"/>
            <a:ext cx="37068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A first glimpse at cosmic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’s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565168" y="4850243"/>
            <a:ext cx="8135937" cy="11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/>
            <a:r>
              <a:rPr lang="en-US" altLang="en-US" dirty="0" smtClean="0"/>
              <a:t>First PeV events found in 2011/12 (deposited energy &gt; 10</a:t>
            </a:r>
            <a:r>
              <a:rPr lang="en-US" altLang="en-US" baseline="30000" dirty="0" smtClean="0"/>
              <a:t>15</a:t>
            </a:r>
            <a:r>
              <a:rPr lang="en-US" altLang="en-US" dirty="0" smtClean="0"/>
              <a:t> eV)</a:t>
            </a:r>
          </a:p>
          <a:p>
            <a:pPr marL="354013" indent="-354013"/>
            <a:r>
              <a:rPr lang="en-US" altLang="en-US" dirty="0" smtClean="0"/>
              <a:t>Hardly consistent with atmospheric neutrino background</a:t>
            </a:r>
          </a:p>
          <a:p>
            <a:pPr marL="354013" indent="-354013"/>
            <a:r>
              <a:rPr lang="en-US" altLang="en-US" dirty="0" smtClean="0"/>
              <a:t>Note: Cascade events without muon tracks</a:t>
            </a:r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  <a:p>
            <a:pPr marL="0" indent="0"/>
            <a:endParaRPr lang="en-US" altLang="en-US" dirty="0"/>
          </a:p>
          <a:p>
            <a:pPr marL="0" indent="0"/>
            <a:endParaRPr lang="en-US" altLang="en-US" dirty="0" smtClean="0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627063" y="1011938"/>
            <a:ext cx="3943271" cy="3548000"/>
            <a:chOff x="3347" y="703"/>
            <a:chExt cx="1361" cy="1529"/>
          </a:xfrm>
        </p:grpSpPr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3347" y="703"/>
              <a:ext cx="1361" cy="1529"/>
              <a:chOff x="0" y="0"/>
              <a:chExt cx="1936" cy="2174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2" t="3557" r="12183" b="2766"/>
              <a:stretch>
                <a:fillRect/>
              </a:stretch>
            </p:blipFill>
            <p:spPr bwMode="auto">
              <a:xfrm>
                <a:off x="0" y="0"/>
                <a:ext cx="1936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6"/>
              <p:cNvSpPr>
                <a:spLocks/>
              </p:cNvSpPr>
              <p:nvPr/>
            </p:nvSpPr>
            <p:spPr bwMode="auto">
              <a:xfrm>
                <a:off x="947" y="5"/>
                <a:ext cx="928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Aug. 9, 2011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06" y="1959"/>
              <a:ext cx="32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>
                  <a:solidFill>
                    <a:schemeClr val="bg1"/>
                  </a:solidFill>
                </a:rPr>
                <a:t>Bert</a:t>
              </a: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4898283" y="1011549"/>
            <a:ext cx="3864717" cy="3532459"/>
            <a:chOff x="3347" y="2278"/>
            <a:chExt cx="1367" cy="1496"/>
          </a:xfrm>
        </p:grpSpPr>
        <p:grpSp>
          <p:nvGrpSpPr>
            <p:cNvPr id="19" name="Group 4"/>
            <p:cNvGrpSpPr>
              <a:grpSpLocks/>
            </p:cNvGrpSpPr>
            <p:nvPr/>
          </p:nvGrpSpPr>
          <p:grpSpPr bwMode="auto">
            <a:xfrm>
              <a:off x="3347" y="2278"/>
              <a:ext cx="1367" cy="1496"/>
              <a:chOff x="0" y="0"/>
              <a:chExt cx="1944" cy="2128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2" t="9558" r="8614" b="5515"/>
              <a:stretch>
                <a:fillRect/>
              </a:stretch>
            </p:blipFill>
            <p:spPr bwMode="auto">
              <a:xfrm>
                <a:off x="0" y="0"/>
                <a:ext cx="1944" cy="2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"/>
              <p:cNvSpPr>
                <a:spLocks/>
              </p:cNvSpPr>
              <p:nvPr/>
            </p:nvSpPr>
            <p:spPr bwMode="auto">
              <a:xfrm>
                <a:off x="939" y="29"/>
                <a:ext cx="944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522288" indent="-201613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03275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125538" indent="-161925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446213" indent="-160338" defTabSz="642938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9034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3606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8178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275013" indent="-160338" defTabSz="64293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FFFFFF"/>
                    </a:solidFill>
                    <a:latin typeface="Arial Bold" charset="0"/>
                    <a:ea typeface="ＭＳ Ｐゴシック" panose="020B0600070205080204" pitchFamily="34" charset="-128"/>
                    <a:sym typeface="Arial Bold" charset="0"/>
                  </a:rPr>
                  <a:t>Jan 3, 2012</a:t>
                </a:r>
              </a:p>
            </p:txBody>
          </p:sp>
        </p:grp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213" y="3483"/>
              <a:ext cx="38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2000" dirty="0">
                  <a:solidFill>
                    <a:schemeClr val="bg1"/>
                  </a:solidFill>
                </a:rPr>
                <a:t>Ernie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6" name="Group 5"/>
          <p:cNvGrpSpPr/>
          <p:nvPr/>
        </p:nvGrpSpPr>
        <p:grpSpPr>
          <a:xfrm>
            <a:off x="0" y="-21339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375373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Systematic search for such events …</a:t>
            </a:r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6737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Meanwhile further analyses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33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… success!</a:t>
            </a:r>
            <a:endParaRPr lang="en-US" altLang="en-US" dirty="0"/>
          </a:p>
        </p:txBody>
      </p:sp>
      <p:pic>
        <p:nvPicPr>
          <p:cNvPr id="7" name="Picture 6" descr="3dvetochar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73" y="1014411"/>
            <a:ext cx="7192436" cy="539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82" y="1104120"/>
            <a:ext cx="1769372" cy="282787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294636" y="4752286"/>
            <a:ext cx="1930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26 events in </a:t>
            </a:r>
            <a:br>
              <a:rPr lang="en-GB" dirty="0" smtClean="0"/>
            </a:br>
            <a:r>
              <a:rPr lang="en-GB" dirty="0" smtClean="0"/>
              <a:t>one year</a:t>
            </a:r>
            <a:br>
              <a:rPr lang="en-GB" dirty="0" smtClean="0"/>
            </a:br>
            <a:r>
              <a:rPr lang="en-GB" dirty="0" smtClean="0"/>
              <a:t>of data!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3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632637" y="1186866"/>
            <a:ext cx="8052679" cy="5115162"/>
            <a:chOff x="632637" y="1186866"/>
            <a:chExt cx="8052679" cy="5115162"/>
          </a:xfrm>
        </p:grpSpPr>
        <p:pic>
          <p:nvPicPr>
            <p:cNvPr id="7" name="Picture 3" descr="C:\Users\halzen\AppData\Local\Temp\galactic_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7" y="1186866"/>
              <a:ext cx="8052679" cy="511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2637" y="1199185"/>
              <a:ext cx="2117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 years HESE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741" y="1202289"/>
            <a:ext cx="7929761" cy="4831476"/>
            <a:chOff x="635741" y="1202289"/>
            <a:chExt cx="7929761" cy="48314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771" y="1372336"/>
              <a:ext cx="7781731" cy="46614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5741" y="1202289"/>
              <a:ext cx="27606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  <a:r>
                <a:rPr lang="en-GB" dirty="0" smtClean="0"/>
                <a:t> years HESE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155" y="1151142"/>
            <a:ext cx="8089641" cy="5277256"/>
            <a:chOff x="614155" y="1207128"/>
            <a:chExt cx="8089641" cy="5277256"/>
          </a:xfrm>
        </p:grpSpPr>
        <p:pic>
          <p:nvPicPr>
            <p:cNvPr id="13" name="Picture 12" descr="AllSkyScanAll_SkyMap_Galactic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5" y="1207128"/>
              <a:ext cx="8089641" cy="52772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7747" y="1265626"/>
              <a:ext cx="25470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4 years HESE</a:t>
              </a:r>
              <a:endParaRPr lang="en-GB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07426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Correlation with Galactic plane?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4" y="1076649"/>
            <a:ext cx="8221345" cy="4736322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444" y="4692196"/>
            <a:ext cx="20649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</a:pPr>
            <a:r>
              <a:rPr lang="en-US" sz="2000" dirty="0" smtClean="0"/>
              <a:t>Test statistic</a:t>
            </a:r>
            <a:br>
              <a:rPr lang="en-US" sz="2000" dirty="0" smtClean="0"/>
            </a:br>
            <a:r>
              <a:rPr lang="en-US" sz="2000" dirty="0" smtClean="0"/>
              <a:t>2.5% if 7.5°</a:t>
            </a:r>
            <a:br>
              <a:rPr lang="en-US" sz="2000" dirty="0" smtClean="0"/>
            </a:br>
            <a:r>
              <a:rPr lang="en-US" sz="2000" dirty="0" smtClean="0"/>
              <a:t>width of Galactic</a:t>
            </a:r>
            <a:br>
              <a:rPr lang="en-US" sz="2000" dirty="0" smtClean="0"/>
            </a:br>
            <a:r>
              <a:rPr lang="en-US" sz="2000" dirty="0" smtClean="0"/>
              <a:t>plane assumed</a:t>
            </a:r>
          </a:p>
        </p:txBody>
      </p:sp>
    </p:spTree>
    <p:extLst>
      <p:ext uri="{BB962C8B-B14F-4D97-AF65-F5344CB8AC3E}">
        <p14:creationId xmlns:p14="http://schemas.microsoft.com/office/powerpoint/2010/main" val="29783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plan for the next 45+ minutes</a:t>
            </a:r>
            <a:endParaRPr lang="en-US" altLang="en-US" dirty="0"/>
          </a:p>
        </p:txBody>
      </p:sp>
      <p:pic>
        <p:nvPicPr>
          <p:cNvPr id="7" name="Picture 8" descr="km3net_logo_transp_larg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286" y="814261"/>
            <a:ext cx="5635114" cy="5611812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9862" y="1442941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Introduction to neutrino astronomy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First detection of cosmic neutrinos with IceCube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KM3NeT: Design, status, prospects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Measuring the neutrino mass hierarchy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800" dirty="0" smtClean="0"/>
              <a:t>Summary and outlook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Neutrino flavor composition?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081" y="1084822"/>
            <a:ext cx="7277225" cy="5112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8187" y="1084822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µ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29802" y="5113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e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71738" y="4911310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anose="05050102010706020507" pitchFamily="18" charset="2"/>
              </a:rPr>
              <a:t>t</a:t>
            </a:r>
            <a:endParaRPr lang="en-GB" sz="3200" dirty="0">
              <a:latin typeface="Symbol" panose="05050102010706020507" pitchFamily="18" charset="2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16469" y="969281"/>
            <a:ext cx="2855269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Neutrinos from </a:t>
            </a:r>
            <a:br>
              <a:rPr lang="en-US" dirty="0" smtClean="0"/>
            </a:br>
            <a:r>
              <a:rPr lang="en-US" dirty="0" smtClean="0"/>
              <a:t>p/K decays </a:t>
            </a:r>
            <a:br>
              <a:rPr lang="en-US" dirty="0" smtClean="0"/>
            </a:br>
            <a:r>
              <a:rPr lang="en-US" dirty="0" smtClean="0"/>
              <a:t>oscillate to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e:µ: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= 1:1:1</a:t>
            </a:r>
            <a:br>
              <a:rPr lang="en-US" dirty="0" smtClean="0"/>
            </a:br>
            <a:r>
              <a:rPr lang="en-US" dirty="0" smtClean="0"/>
              <a:t>over cosmic</a:t>
            </a:r>
            <a:br>
              <a:rPr lang="en-US" dirty="0" smtClean="0"/>
            </a:br>
            <a:r>
              <a:rPr lang="en-US" dirty="0" smtClean="0"/>
              <a:t>distances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IceCube </a:t>
            </a:r>
            <a:br>
              <a:rPr lang="en-US" dirty="0" smtClean="0"/>
            </a:br>
            <a:r>
              <a:rPr lang="en-US" dirty="0" smtClean="0"/>
              <a:t>measures</a:t>
            </a:r>
            <a:br>
              <a:rPr lang="en-US" dirty="0" smtClean="0"/>
            </a:br>
            <a:r>
              <a:rPr lang="en-US" dirty="0" smtClean="0"/>
              <a:t>mostly µ:(</a:t>
            </a:r>
            <a:r>
              <a:rPr lang="en-US" dirty="0" err="1" smtClean="0"/>
              <a:t>e+</a:t>
            </a:r>
            <a:r>
              <a:rPr lang="en-US" sz="2800" dirty="0" err="1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Result </a:t>
            </a:r>
            <a:br>
              <a:rPr lang="en-US" dirty="0" smtClean="0"/>
            </a:br>
            <a:r>
              <a:rPr lang="en-US" dirty="0" smtClean="0"/>
              <a:t>consistent</a:t>
            </a:r>
            <a:br>
              <a:rPr lang="en-US" dirty="0" smtClean="0"/>
            </a:br>
            <a:r>
              <a:rPr lang="en-US" dirty="0" smtClean="0"/>
              <a:t>with expectation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Questions, no answers (yet) 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615"/>
            <a:ext cx="9144000" cy="4635993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6200000">
            <a:off x="7320315" y="2198972"/>
            <a:ext cx="484632" cy="68516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Up Arrow 8"/>
          <p:cNvSpPr/>
          <p:nvPr/>
        </p:nvSpPr>
        <p:spPr>
          <a:xfrm rot="16200000">
            <a:off x="3143311" y="2198973"/>
            <a:ext cx="484632" cy="685168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61219" y="5543836"/>
            <a:ext cx="879638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 non-power-law component? Different source classes?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Attention: Neutrinos are absorbed in Earth above ~100 TeV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 events from blazars?</a:t>
            </a:r>
            <a:endParaRPr lang="en-US" alt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1258" y="1567542"/>
            <a:ext cx="3622645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69875" indent="-269875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Multi-messenger analysis using Fermi-LAT and radio data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Candidate source for Big Bird: “</a:t>
            </a:r>
            <a:r>
              <a:rPr lang="en-US" sz="2000" dirty="0"/>
              <a:t>F</a:t>
            </a:r>
            <a:r>
              <a:rPr lang="en-US" sz="2000" dirty="0" smtClean="0"/>
              <a:t>lat-spectrum radio quasar (FSRQ)” </a:t>
            </a:r>
            <a:r>
              <a:rPr lang="en-GB" sz="2000" dirty="0" smtClean="0"/>
              <a:t>B1424-418 –  temporally </a:t>
            </a:r>
            <a:r>
              <a:rPr lang="en-GB" sz="2000" dirty="0"/>
              <a:t>and spatially </a:t>
            </a:r>
            <a:r>
              <a:rPr lang="en-GB" sz="2000" dirty="0" smtClean="0"/>
              <a:t>coincident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Consistent with astrophysical modelling</a:t>
            </a:r>
          </a:p>
          <a:p>
            <a:pPr marL="269875" indent="-269875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000" dirty="0" smtClean="0"/>
              <a:t>Probability for random association 5%</a:t>
            </a:r>
            <a:endParaRPr lang="en-US" sz="2000" dirty="0" smtClean="0"/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04" y="1239967"/>
            <a:ext cx="5465413" cy="4878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877" y="5930262"/>
            <a:ext cx="3288080" cy="58477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M. </a:t>
            </a:r>
            <a:r>
              <a:rPr lang="en-GB" sz="1600" dirty="0" err="1" smtClean="0">
                <a:solidFill>
                  <a:schemeClr val="accent2"/>
                </a:solidFill>
              </a:rPr>
              <a:t>Kadler</a:t>
            </a:r>
            <a:r>
              <a:rPr lang="en-GB" sz="1600" dirty="0" smtClean="0">
                <a:solidFill>
                  <a:schemeClr val="accent2"/>
                </a:solidFill>
              </a:rPr>
              <a:t> et al., arXiv:1602.02012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to appear in Nature Physics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GB" dirty="0" smtClean="0"/>
              <a:t>And now?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2637" y="1446245"/>
            <a:ext cx="8302333" cy="40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>
                <a:sym typeface="Wingdings" panose="05000000000000000000" pitchFamily="2" charset="2"/>
              </a:rPr>
              <a:t>More data needed to draw firm conclusions!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>
                <a:sym typeface="Wingdings" panose="05000000000000000000" pitchFamily="2" charset="2"/>
              </a:rPr>
              <a:t>Future projects: KM3NeT and </a:t>
            </a:r>
            <a:r>
              <a:rPr lang="en-GB" altLang="en-US" sz="2400" dirty="0" smtClean="0">
                <a:sym typeface="Wingdings" panose="05000000000000000000" pitchFamily="2" charset="2"/>
              </a:rPr>
              <a:t>IceCube-Gen2</a:t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/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endParaRPr lang="en-GB" altLang="en-US" sz="2400" dirty="0" smtClean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2400" dirty="0" smtClean="0">
                <a:sym typeface="Wingdings" panose="05000000000000000000" pitchFamily="2" charset="2"/>
              </a:rPr>
              <a:t>And also: GVD in Lake Baikal</a:t>
            </a:r>
            <a:endParaRPr lang="en-GB" altLang="en-US" sz="2400" dirty="0" smtClean="0"/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6842" y="2895145"/>
            <a:ext cx="3300904" cy="201593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KM3NeT-ORCA:</a:t>
            </a:r>
            <a:br>
              <a:rPr lang="en-GB" sz="2000" dirty="0" smtClean="0"/>
            </a:br>
            <a:r>
              <a:rPr lang="en-GB" sz="2000" dirty="0" smtClean="0"/>
              <a:t>Dense array, </a:t>
            </a:r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dirty="0" smtClean="0"/>
              <a:t> physics</a:t>
            </a:r>
            <a:br>
              <a:rPr lang="en-GB" sz="2000" dirty="0" smtClean="0"/>
            </a:br>
            <a:r>
              <a:rPr lang="en-GB" sz="2000" dirty="0" smtClean="0"/>
              <a:t>Construction 2017-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KM3NeT-ARCA:</a:t>
            </a:r>
            <a:br>
              <a:rPr lang="en-GB" sz="2000" dirty="0" smtClean="0"/>
            </a:br>
            <a:r>
              <a:rPr lang="en-GB" sz="2000" dirty="0" smtClean="0"/>
              <a:t>High-energy </a:t>
            </a:r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dirty="0" smtClean="0"/>
              <a:t> telescope</a:t>
            </a:r>
            <a:br>
              <a:rPr lang="en-GB" sz="2000" dirty="0" smtClean="0"/>
            </a:br>
            <a:r>
              <a:rPr lang="en-GB" sz="2000" dirty="0" smtClean="0"/>
              <a:t>Construction 2018-</a:t>
            </a:r>
            <a:endParaRPr lang="en-GB" sz="2000" dirty="0"/>
          </a:p>
        </p:txBody>
      </p:sp>
      <p:sp>
        <p:nvSpPr>
          <p:cNvPr id="9" name="Oval 8"/>
          <p:cNvSpPr/>
          <p:nvPr/>
        </p:nvSpPr>
        <p:spPr>
          <a:xfrm>
            <a:off x="3044757" y="1896894"/>
            <a:ext cx="1303507" cy="66148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4850906" y="1947236"/>
            <a:ext cx="3300904" cy="3540216"/>
            <a:chOff x="4850906" y="1947236"/>
            <a:chExt cx="3300904" cy="3540216"/>
          </a:xfrm>
        </p:grpSpPr>
        <p:sp>
          <p:nvSpPr>
            <p:cNvPr id="7" name="TextBox 6"/>
            <p:cNvSpPr txBox="1"/>
            <p:nvPr/>
          </p:nvSpPr>
          <p:spPr>
            <a:xfrm>
              <a:off x="4850906" y="2855962"/>
              <a:ext cx="3300904" cy="26314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PINGU:</a:t>
              </a:r>
              <a:br>
                <a:rPr lang="en-GB" sz="2000" dirty="0" smtClean="0"/>
              </a:br>
              <a:r>
                <a:rPr lang="en-GB" sz="2000" dirty="0" smtClean="0"/>
                <a:t>Dense array, </a:t>
              </a:r>
              <a:r>
                <a:rPr lang="en-GB" sz="2000" dirty="0" smtClean="0">
                  <a:latin typeface="Symbol" panose="05050102010706020507" pitchFamily="18" charset="2"/>
                </a:rPr>
                <a:t>n</a:t>
              </a:r>
              <a:r>
                <a:rPr lang="en-GB" sz="2000" dirty="0" smtClean="0"/>
                <a:t> physics</a:t>
              </a:r>
              <a:br>
                <a:rPr lang="en-GB" sz="2000" dirty="0" smtClean="0"/>
              </a:br>
              <a:r>
                <a:rPr lang="en-GB" sz="2000" dirty="0" smtClean="0"/>
                <a:t>Construction 2021-</a:t>
              </a: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Gen2-HEX:</a:t>
              </a:r>
              <a:br>
                <a:rPr lang="en-GB" sz="2000" dirty="0" smtClean="0"/>
              </a:br>
              <a:r>
                <a:rPr lang="en-GB" sz="2000" dirty="0" smtClean="0"/>
                <a:t>High-energy </a:t>
              </a:r>
              <a:r>
                <a:rPr lang="en-GB" sz="2000" dirty="0" smtClean="0">
                  <a:latin typeface="Symbol" panose="05050102010706020507" pitchFamily="18" charset="2"/>
                </a:rPr>
                <a:t>n</a:t>
              </a:r>
              <a:r>
                <a:rPr lang="en-GB" sz="2000" dirty="0" smtClean="0"/>
                <a:t> telescope</a:t>
              </a:r>
              <a:br>
                <a:rPr lang="en-GB" sz="2000" dirty="0" smtClean="0"/>
              </a:br>
              <a:r>
                <a:rPr lang="en-GB" sz="2000" dirty="0" smtClean="0"/>
                <a:t>Surface array</a:t>
              </a:r>
              <a:br>
                <a:rPr lang="en-GB" sz="2000" dirty="0" smtClean="0"/>
              </a:br>
              <a:r>
                <a:rPr lang="en-GB" sz="2000" dirty="0" smtClean="0"/>
                <a:t>Radio array ?</a:t>
              </a:r>
              <a:br>
                <a:rPr lang="en-GB" sz="2000" dirty="0" smtClean="0"/>
              </a:br>
              <a:r>
                <a:rPr lang="en-GB" sz="2000" dirty="0" smtClean="0"/>
                <a:t>Construction 2025-</a:t>
              </a:r>
              <a:endParaRPr lang="en-GB" sz="20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902740" y="1947236"/>
              <a:ext cx="2324911" cy="56079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>
              <a:endCxn id="7" idx="0"/>
            </p:cNvCxnSpPr>
            <p:nvPr/>
          </p:nvCxnSpPr>
          <p:spPr>
            <a:xfrm>
              <a:off x="6361889" y="2508031"/>
              <a:ext cx="139469" cy="3479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>
            <a:off x="3346315" y="2558374"/>
            <a:ext cx="184826" cy="336771"/>
          </a:xfrm>
          <a:prstGeom prst="straightConnector1">
            <a:avLst/>
          </a:prstGeom>
          <a:ln>
            <a:solidFill>
              <a:srgbClr val="0070C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256676"/>
            <a:ext cx="4580321" cy="1418107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/>
              <a:t>Neutrino astronomy in the Mediterranean Sea:</a:t>
            </a:r>
            <a:br>
              <a:rPr lang="en-US" altLang="de-DE" dirty="0"/>
            </a:br>
            <a:r>
              <a:rPr lang="en-US" altLang="de-DE" dirty="0"/>
              <a:t>ANTARES and KM3NeT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9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US" dirty="0" smtClean="0"/>
              <a:t>ANTARES</a:t>
            </a:r>
            <a:r>
              <a:rPr lang="en-US" dirty="0"/>
              <a:t>: The first deep-sea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telescope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77925" y="937437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136650" y="5980924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" name="Picture 10" descr="antares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054"/>
            <a:ext cx="6708710" cy="5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 txBox="1">
            <a:spLocks noChangeArrowheads="1"/>
          </p:cNvSpPr>
          <p:nvPr/>
        </p:nvSpPr>
        <p:spPr>
          <a:xfrm>
            <a:off x="6055566" y="1053554"/>
            <a:ext cx="3088434" cy="488473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Installed near Toulon at a depth of 2475m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12 strings with 25 storeys </a:t>
            </a:r>
            <a:r>
              <a:rPr lang="en-GB" altLang="en-US" dirty="0" smtClean="0"/>
              <a:t>each, instrumented volume ~0.01km</a:t>
            </a:r>
            <a:r>
              <a:rPr lang="en-GB" altLang="en-US" baseline="30000" dirty="0" smtClean="0"/>
              <a:t>3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Data taking in full configuration since 2008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Proof of principle of deep-sea 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dirty="0" smtClean="0"/>
              <a:t>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Lots of results – but (too) small for cosmic neutrinos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72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ANTARES and IceCube: Combined analysis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439"/>
            <a:ext cx="4468393" cy="3577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4" y="929437"/>
            <a:ext cx="4607238" cy="3626113"/>
          </a:xfrm>
          <a:prstGeom prst="rect">
            <a:avLst/>
          </a:prstGeom>
        </p:spPr>
      </p:pic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45233" y="4701871"/>
            <a:ext cx="8798767" cy="148223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Common analysis of ANTARES and IceCube data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Search for point-like neutrino sources, spectrum ~ E</a:t>
            </a:r>
            <a:r>
              <a:rPr lang="en-GB" altLang="en-US" b="1" baseline="44000" dirty="0"/>
              <a:t> </a:t>
            </a:r>
            <a:r>
              <a:rPr lang="en-GB" altLang="en-US" b="1" baseline="44000" dirty="0" smtClean="0"/>
              <a:t>–</a:t>
            </a:r>
            <a:r>
              <a:rPr lang="en-GB" altLang="en-US" b="1" baseline="44000" dirty="0" smtClean="0">
                <a:latin typeface="Symbol" panose="05050102010706020507" pitchFamily="18" charset="2"/>
              </a:rPr>
              <a:t>g</a:t>
            </a:r>
            <a:r>
              <a:rPr lang="en-GB" altLang="en-US" dirty="0" smtClean="0"/>
              <a:t> * </a:t>
            </a:r>
            <a:r>
              <a:rPr lang="en-GB" altLang="en-US" dirty="0" err="1" smtClean="0"/>
              <a:t>cutoff</a:t>
            </a:r>
            <a:r>
              <a:rPr lang="en-GB" altLang="en-US" dirty="0" smtClean="0"/>
              <a:t>(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)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Substantial contribution from ANTARES for spectra with </a:t>
            </a:r>
            <a:r>
              <a:rPr lang="en-GB" altLang="en-US" dirty="0" err="1" smtClean="0"/>
              <a:t>E</a:t>
            </a:r>
            <a:r>
              <a:rPr lang="en-GB" altLang="en-US" baseline="-25000" dirty="0" err="1" smtClean="0"/>
              <a:t>cutoff</a:t>
            </a:r>
            <a:r>
              <a:rPr lang="en-GB" altLang="en-US" dirty="0" smtClean="0"/>
              <a:t> ~ 100 TeV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21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KM3NeT concept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175758" y="2981912"/>
            <a:ext cx="3768725" cy="2938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Deep-sea array of photodetectors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Multi-PMT modules </a:t>
            </a:r>
            <a:br>
              <a:rPr lang="en-GB" altLang="en-US" smtClean="0"/>
            </a:br>
            <a:r>
              <a:rPr lang="en-GB" altLang="en-US" smtClean="0"/>
              <a:t>(31 3’’-PMTs in one sphere)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18 modules per string</a:t>
            </a:r>
            <a:br>
              <a:rPr lang="en-GB" altLang="en-US" smtClean="0"/>
            </a:br>
            <a:r>
              <a:rPr lang="en-GB" altLang="en-US" smtClean="0"/>
              <a:t>(detection unit)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115 strings per building block</a:t>
            </a:r>
          </a:p>
          <a:p>
            <a:pPr marL="261938" indent="-2619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altLang="en-US" smtClean="0"/>
              <a:t>All data to shore</a:t>
            </a:r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3167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" y="-1"/>
            <a:ext cx="9144000" cy="68548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Neutrino astronomy: Observations around the globe (U.Katz)              Physics Colloquium, Univ. Wuppertal, 11.07.2016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>
                <a:solidFill>
                  <a:schemeClr val="bg1"/>
                </a:solidFill>
              </a:rPr>
              <a:t>The KM3NeT Collaboration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5"/>
          <p:cNvGrpSpPr>
            <a:grpSpLocks noChangeAspect="1"/>
          </p:cNvGrpSpPr>
          <p:nvPr/>
        </p:nvGrpSpPr>
        <p:grpSpPr bwMode="auto">
          <a:xfrm>
            <a:off x="5556634" y="3031757"/>
            <a:ext cx="3632200" cy="3767137"/>
            <a:chOff x="975" y="768"/>
            <a:chExt cx="2544" cy="2640"/>
          </a:xfrm>
        </p:grpSpPr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975" y="768"/>
              <a:ext cx="2544" cy="2640"/>
              <a:chOff x="1407" y="816"/>
              <a:chExt cx="2544" cy="2640"/>
            </a:xfrm>
          </p:grpSpPr>
          <p:graphicFrame>
            <p:nvGraphicFramePr>
              <p:cNvPr id="19" name="Object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1578150"/>
                  </p:ext>
                </p:extLst>
              </p:nvPr>
            </p:nvGraphicFramePr>
            <p:xfrm>
              <a:off x="1407" y="816"/>
              <a:ext cx="2544" cy="2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" name="CorelDRAW" r:id="rId3" imgW="5672520" imgH="5475240" progId="CorelDRAW.Graphic.11">
                      <p:embed/>
                    </p:oleObj>
                  </mc:Choice>
                  <mc:Fallback>
                    <p:oleObj name="CorelDRAW" r:id="rId3" imgW="5672520" imgH="5475240" progId="CorelDRAW.Graphic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24" t="3368" r="12343" b="403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7" y="816"/>
                            <a:ext cx="2544" cy="26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Rectangle 5"/>
              <p:cNvSpPr>
                <a:spLocks noChangeArrowheads="1"/>
              </p:cNvSpPr>
              <p:nvPr/>
            </p:nvSpPr>
            <p:spPr bwMode="auto">
              <a:xfrm>
                <a:off x="2312" y="1210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2123" y="1296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 rot="5400000">
                <a:off x="2206" y="1847"/>
                <a:ext cx="1083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 rot="-5400000">
                <a:off x="2239" y="1665"/>
                <a:ext cx="720" cy="23"/>
              </a:xfrm>
              <a:prstGeom prst="rect">
                <a:avLst/>
              </a:prstGeom>
              <a:solidFill>
                <a:srgbClr val="009999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00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064" y="105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2064" y="120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2304" y="1536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920" y="1440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776" y="2208"/>
              <a:ext cx="288" cy="144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48" y="2496"/>
              <a:ext cx="480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00" b="1">
                  <a:latin typeface="Calibri" panose="020F0502020204030204" pitchFamily="34" charset="0"/>
                </a:rPr>
                <a:t>PMT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601963" y="1065314"/>
            <a:ext cx="5649913" cy="5313363"/>
          </a:xfrm>
        </p:spPr>
        <p:txBody>
          <a:bodyPr lIns="91440" tIns="45720" rIns="91440" bIns="4572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3-inch PMTs  in 17-inch glass sphere (cathode area~ </a:t>
            </a:r>
            <a:r>
              <a:rPr lang="en-US" altLang="en-US" sz="2000" dirty="0" smtClean="0"/>
              <a:t>3x10-inch PMTs</a:t>
            </a:r>
            <a:r>
              <a:rPr lang="en-US" altLang="en-US" sz="2000" dirty="0"/>
              <a:t>)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19 in lower, 12 in upper hemisphere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Suspended by plastic structure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31 PMT bases (total ~140 </a:t>
            </a:r>
            <a:r>
              <a:rPr lang="en-US" altLang="en-US" sz="2000" dirty="0" err="1"/>
              <a:t>mW</a:t>
            </a:r>
            <a:r>
              <a:rPr lang="en-US" altLang="en-US" sz="2000" dirty="0"/>
              <a:t>)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Front-end electronics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B,C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Al cooling shield and stem 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/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Single penetrator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</a:t>
            </a:r>
            <a:r>
              <a:rPr lang="en-GB" altLang="en-US" sz="2000" dirty="0"/>
              <a:t>:</a:t>
            </a:r>
            <a:r>
              <a:rPr lang="en-GB" altLang="en-US" dirty="0"/>
              <a:t>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</a:t>
            </a:r>
            <a:r>
              <a:rPr lang="en-GB" altLang="en-US" sz="2000" dirty="0"/>
              <a:t>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/>
              <a:t>1-vs-2 photo-electron separation </a:t>
            </a:r>
            <a:br>
              <a:rPr lang="en-GB" altLang="en-US" sz="2000" dirty="0"/>
            </a:br>
            <a:r>
              <a:rPr lang="en-GB" altLang="en-US" sz="2000" dirty="0">
                <a:sym typeface="Wingdings" panose="05000000000000000000" pitchFamily="2" charset="2"/>
              </a:rPr>
              <a:t> better </a:t>
            </a:r>
            <a:r>
              <a:rPr lang="en-GB" altLang="en-US" sz="2000" dirty="0"/>
              <a:t>sensitivity to coincidences 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800100" lvl="1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US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576" y="7569"/>
            <a:ext cx="292373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2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365" y="3247199"/>
            <a:ext cx="4365717" cy="951577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Neutrino astronomy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The KM3NeT detection unit (DU)</a:t>
            </a:r>
            <a:endParaRPr lang="en-US" altLang="en-US" dirty="0"/>
          </a:p>
        </p:txBody>
      </p:sp>
      <p:sp>
        <p:nvSpPr>
          <p:cNvPr id="7" name="Text Placeholder 54"/>
          <p:cNvSpPr txBox="1">
            <a:spLocks/>
          </p:cNvSpPr>
          <p:nvPr/>
        </p:nvSpPr>
        <p:spPr bwMode="auto">
          <a:xfrm>
            <a:off x="498475" y="1367129"/>
            <a:ext cx="5795963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Mooring line: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Buoy (empty spheres) 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2 pre-stretched </a:t>
            </a:r>
            <a:r>
              <a:rPr lang="en-GB" altLang="en-US" sz="2000" dirty="0" err="1" smtClean="0"/>
              <a:t>Dyneema</a:t>
            </a:r>
            <a:r>
              <a:rPr lang="en-US" altLang="en-US" sz="2000" baseline="30000" dirty="0" smtClean="0"/>
              <a:t>©</a:t>
            </a:r>
            <a:r>
              <a:rPr lang="en-GB" altLang="en-US" sz="2000" dirty="0" smtClean="0"/>
              <a:t> ropes </a:t>
            </a:r>
            <a:br>
              <a:rPr lang="en-GB" altLang="en-US" sz="2000" dirty="0" smtClean="0"/>
            </a:br>
            <a:r>
              <a:rPr lang="en-GB" altLang="en-US" sz="2000" dirty="0" smtClean="0"/>
              <a:t>(4 mm diameter)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18 storeys (one DOM each)</a:t>
            </a:r>
          </a:p>
          <a:p>
            <a:pPr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Electro-optical backbone (VEOC):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Flexible hose ~ 7mm diameter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Oil-filled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Optical fibres and copper wires</a:t>
            </a:r>
          </a:p>
          <a:p>
            <a:pPr marL="800100" lvl="1" indent="-342900">
              <a:lnSpc>
                <a:spcPct val="95000"/>
              </a:lnSpc>
              <a:spcBef>
                <a:spcPct val="15000"/>
              </a:spcBef>
              <a:spcAft>
                <a:spcPct val="1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At each storey: Break-out box for connection to 1 fibre + 2 wires </a:t>
            </a:r>
            <a:br>
              <a:rPr lang="en-GB" altLang="en-US" sz="2000" dirty="0" smtClean="0"/>
            </a:br>
            <a:r>
              <a:rPr lang="en-GB" altLang="en-US" sz="2000" dirty="0" smtClean="0"/>
              <a:t>(one single pressure transition)</a:t>
            </a:r>
            <a:endParaRPr lang="en-GB" altLang="en-US" sz="2000" dirty="0"/>
          </a:p>
        </p:txBody>
      </p:sp>
      <p:pic>
        <p:nvPicPr>
          <p:cNvPr id="8" name="Picture 4" descr="String_Anc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96" y="63432"/>
            <a:ext cx="1092200" cy="57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String_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01" y="334895"/>
            <a:ext cx="1089025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tring_Mid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76" y="214245"/>
            <a:ext cx="962025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185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mtClean="0"/>
              <a:t>The building block concept</a:t>
            </a:r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857" y="2017540"/>
            <a:ext cx="4572180" cy="4249117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84175" y="1002507"/>
            <a:ext cx="4090988" cy="5264150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Building block: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115 detection units </a:t>
            </a:r>
          </a:p>
          <a:p>
            <a:pPr marL="715963" lvl="1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Segmentation enforced </a:t>
            </a:r>
            <a:br>
              <a:rPr lang="en-GB" altLang="en-US" sz="2000" dirty="0" smtClean="0"/>
            </a:br>
            <a:r>
              <a:rPr lang="en-GB" altLang="en-US" sz="2000" dirty="0" smtClean="0"/>
              <a:t>by technical reasons</a:t>
            </a:r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Large block (neutrino astronomy)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Sensitivity per string for muons independent of block size above ~75 strings</a:t>
            </a:r>
          </a:p>
          <a:p>
            <a:pPr marL="720725" lvl="1" indent="-4572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half IceCube</a:t>
            </a:r>
          </a:p>
          <a:p>
            <a:pPr marL="342900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Small block (neutrino oscillations)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Precision measurement of atmospheric neutrinos </a:t>
            </a:r>
          </a:p>
          <a:p>
            <a:pPr marL="715963" lvl="3" indent="-452438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One block ~ 6 </a:t>
            </a:r>
            <a:r>
              <a:rPr lang="en-GB" altLang="en-US" sz="2000" dirty="0" err="1" smtClean="0"/>
              <a:t>Mtons</a:t>
            </a:r>
            <a:endParaRPr lang="en-GB" altLang="en-US" sz="2000" dirty="0" smtClean="0"/>
          </a:p>
          <a:p>
            <a:pPr marL="342900" lvl="1" indent="-34290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>
                <a:tab pos="263525" algn="l"/>
              </a:tabLst>
            </a:pPr>
            <a:r>
              <a:rPr lang="en-GB" altLang="en-US" sz="2000" dirty="0" smtClean="0"/>
              <a:t>Allows for staged, block-wise, multi-site installation </a:t>
            </a:r>
            <a:endParaRPr lang="en-GB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1999" y="1169842"/>
            <a:ext cx="4621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800" dirty="0" smtClean="0"/>
              <a:t>DU distance adjusted to scientific objective:</a:t>
            </a:r>
            <a:br>
              <a:rPr lang="en-GB" sz="1800" dirty="0" smtClean="0"/>
            </a:br>
            <a:r>
              <a:rPr lang="en-GB" sz="1800" dirty="0" smtClean="0"/>
              <a:t>90-120 m for neutrino astronomy / </a:t>
            </a:r>
            <a:br>
              <a:rPr lang="en-GB" sz="1800" dirty="0" smtClean="0"/>
            </a:br>
            <a:r>
              <a:rPr lang="en-GB" sz="1800" dirty="0" smtClean="0"/>
              <a:t>20 m for oscillation research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146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2.0 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9705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5082" y="2818310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151857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+</a:t>
            </a:r>
            <a:endParaRPr lang="en-GB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59324" y="1605717"/>
            <a:ext cx="5507810" cy="3267653"/>
            <a:chOff x="3259324" y="1605717"/>
            <a:chExt cx="5507810" cy="3267653"/>
          </a:xfrm>
        </p:grpSpPr>
        <p:sp>
          <p:nvSpPr>
            <p:cNvPr id="17" name="Oval 16"/>
            <p:cNvSpPr/>
            <p:nvPr/>
          </p:nvSpPr>
          <p:spPr>
            <a:xfrm>
              <a:off x="3259324" y="1605717"/>
              <a:ext cx="952107" cy="8440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369733" y="4425793"/>
              <a:ext cx="476404" cy="4475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1415" y="3925766"/>
              <a:ext cx="3095719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Phase1 (fully funded)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endCxn id="17" idx="5"/>
            </p:cNvCxnSpPr>
            <p:nvPr/>
          </p:nvCxnSpPr>
          <p:spPr>
            <a:xfrm flipH="1" flipV="1">
              <a:off x="4071998" y="232612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826604" y="4376855"/>
              <a:ext cx="1828793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671415" y="5328105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to appear in </a:t>
            </a:r>
            <a:r>
              <a:rPr lang="en-GB" sz="2000" dirty="0" err="1" smtClean="0">
                <a:solidFill>
                  <a:srgbClr val="0000FF"/>
                </a:solidFill>
              </a:rPr>
              <a:t>J.Phys.G</a:t>
            </a:r>
            <a:endParaRPr lang="en-GB" sz="2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25284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GB" altLang="en-US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DOM prototype (PPM-DOM)</a:t>
            </a:r>
            <a:endParaRPr lang="en-GB" altLang="en-US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" name="Image 34" descr="DOM-phot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107950" y="981075"/>
            <a:ext cx="28797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811" y="1628775"/>
            <a:ext cx="4912729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7"/>
          <p:cNvCxnSpPr>
            <a:cxnSpLocks noChangeShapeType="1"/>
          </p:cNvCxnSpPr>
          <p:nvPr/>
        </p:nvCxnSpPr>
        <p:spPr bwMode="auto">
          <a:xfrm flipV="1">
            <a:off x="6837971" y="3593955"/>
            <a:ext cx="0" cy="1066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4643438" y="2128692"/>
            <a:ext cx="2247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</a:t>
            </a:r>
            <a:r>
              <a:rPr lang="en-GB" altLang="en-US" sz="1600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40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coincidence rate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PMT efficiencies</a:t>
            </a:r>
          </a:p>
        </p:txBody>
      </p:sp>
      <p:cxnSp>
        <p:nvCxnSpPr>
          <p:cNvPr id="11" name="Connettore 2 9"/>
          <p:cNvCxnSpPr>
            <a:cxnSpLocks noChangeShapeType="1"/>
          </p:cNvCxnSpPr>
          <p:nvPr/>
        </p:nvCxnSpPr>
        <p:spPr bwMode="auto">
          <a:xfrm flipV="1">
            <a:off x="6033155" y="1955801"/>
            <a:ext cx="594115" cy="17462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84450" y="2743200"/>
            <a:ext cx="2984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-4096764" flipH="1" flipV="1">
            <a:off x="2816226" y="4810125"/>
            <a:ext cx="457200" cy="200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7503236" flipH="1">
            <a:off x="2261394" y="2785269"/>
            <a:ext cx="1073150" cy="15700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6200000" flipV="1">
            <a:off x="2066925" y="2693988"/>
            <a:ext cx="763588" cy="74612"/>
          </a:xfrm>
          <a:custGeom>
            <a:avLst/>
            <a:gdLst>
              <a:gd name="T0" fmla="*/ 0 w 1043"/>
              <a:gd name="T1" fmla="*/ 0 h 95"/>
              <a:gd name="T2" fmla="*/ 2147483647 w 1043"/>
              <a:gd name="T3" fmla="*/ 2147483647 h 95"/>
              <a:gd name="T4" fmla="*/ 2147483647 w 1043"/>
              <a:gd name="T5" fmla="*/ 0 h 95"/>
              <a:gd name="T6" fmla="*/ 2147483647 w 1043"/>
              <a:gd name="T7" fmla="*/ 2147483647 h 95"/>
              <a:gd name="T8" fmla="*/ 2147483647 w 1043"/>
              <a:gd name="T9" fmla="*/ 0 h 95"/>
              <a:gd name="T10" fmla="*/ 2147483647 w 1043"/>
              <a:gd name="T11" fmla="*/ 2147483647 h 95"/>
              <a:gd name="T12" fmla="*/ 2147483647 w 1043"/>
              <a:gd name="T13" fmla="*/ 2147483647 h 95"/>
              <a:gd name="T14" fmla="*/ 2147483647 w 1043"/>
              <a:gd name="T15" fmla="*/ 2147483647 h 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3"/>
              <a:gd name="T25" fmla="*/ 0 h 95"/>
              <a:gd name="T26" fmla="*/ 1043 w 1043"/>
              <a:gd name="T27" fmla="*/ 95 h 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3" h="95">
                <a:moveTo>
                  <a:pt x="0" y="0"/>
                </a:moveTo>
                <a:cubicBezTo>
                  <a:pt x="64" y="45"/>
                  <a:pt x="128" y="91"/>
                  <a:pt x="181" y="91"/>
                </a:cubicBezTo>
                <a:cubicBezTo>
                  <a:pt x="234" y="91"/>
                  <a:pt x="264" y="0"/>
                  <a:pt x="317" y="0"/>
                </a:cubicBezTo>
                <a:cubicBezTo>
                  <a:pt x="370" y="0"/>
                  <a:pt x="439" y="91"/>
                  <a:pt x="499" y="91"/>
                </a:cubicBezTo>
                <a:cubicBezTo>
                  <a:pt x="559" y="91"/>
                  <a:pt x="620" y="0"/>
                  <a:pt x="680" y="0"/>
                </a:cubicBezTo>
                <a:cubicBezTo>
                  <a:pt x="740" y="0"/>
                  <a:pt x="814" y="87"/>
                  <a:pt x="862" y="91"/>
                </a:cubicBezTo>
                <a:cubicBezTo>
                  <a:pt x="910" y="95"/>
                  <a:pt x="939" y="36"/>
                  <a:pt x="969" y="23"/>
                </a:cubicBezTo>
                <a:cubicBezTo>
                  <a:pt x="999" y="10"/>
                  <a:pt x="1028" y="16"/>
                  <a:pt x="1043" y="1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1692275" y="2636838"/>
            <a:ext cx="839788" cy="534987"/>
            <a:chOff x="1536" y="2316"/>
            <a:chExt cx="568" cy="228"/>
          </a:xfrm>
        </p:grpSpPr>
        <p:sp>
          <p:nvSpPr>
            <p:cNvPr id="17" name="Freeform 12"/>
            <p:cNvSpPr>
              <a:spLocks/>
            </p:cNvSpPr>
            <p:nvPr/>
          </p:nvSpPr>
          <p:spPr bwMode="auto">
            <a:xfrm rot="-4183639">
              <a:off x="1796" y="2236"/>
              <a:ext cx="144" cy="472"/>
            </a:xfrm>
            <a:custGeom>
              <a:avLst/>
              <a:gdLst>
                <a:gd name="T0" fmla="*/ 39 w 144"/>
                <a:gd name="T1" fmla="*/ 472 h 472"/>
                <a:gd name="T2" fmla="*/ 26 w 144"/>
                <a:gd name="T3" fmla="*/ 374 h 472"/>
                <a:gd name="T4" fmla="*/ 85 w 144"/>
                <a:gd name="T5" fmla="*/ 347 h 472"/>
                <a:gd name="T6" fmla="*/ 26 w 144"/>
                <a:gd name="T7" fmla="*/ 275 h 472"/>
                <a:gd name="T8" fmla="*/ 85 w 144"/>
                <a:gd name="T9" fmla="*/ 229 h 472"/>
                <a:gd name="T10" fmla="*/ 131 w 144"/>
                <a:gd name="T11" fmla="*/ 216 h 472"/>
                <a:gd name="T12" fmla="*/ 124 w 144"/>
                <a:gd name="T13" fmla="*/ 197 h 472"/>
                <a:gd name="T14" fmla="*/ 118 w 144"/>
                <a:gd name="T15" fmla="*/ 177 h 472"/>
                <a:gd name="T16" fmla="*/ 98 w 144"/>
                <a:gd name="T17" fmla="*/ 164 h 472"/>
                <a:gd name="T18" fmla="*/ 104 w 144"/>
                <a:gd name="T19" fmla="*/ 98 h 472"/>
                <a:gd name="T20" fmla="*/ 144 w 144"/>
                <a:gd name="T21" fmla="*/ 59 h 472"/>
                <a:gd name="T22" fmla="*/ 124 w 144"/>
                <a:gd name="T23" fmla="*/ 39 h 472"/>
                <a:gd name="T24" fmla="*/ 104 w 144"/>
                <a:gd name="T25" fmla="*/ 26 h 472"/>
                <a:gd name="T26" fmla="*/ 98 w 144"/>
                <a:gd name="T27" fmla="*/ 0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4"/>
                <a:gd name="T43" fmla="*/ 0 h 472"/>
                <a:gd name="T44" fmla="*/ 144 w 144"/>
                <a:gd name="T45" fmla="*/ 472 h 4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4" h="472">
                  <a:moveTo>
                    <a:pt x="39" y="472"/>
                  </a:moveTo>
                  <a:cubicBezTo>
                    <a:pt x="20" y="443"/>
                    <a:pt x="2" y="411"/>
                    <a:pt x="26" y="374"/>
                  </a:cubicBezTo>
                  <a:cubicBezTo>
                    <a:pt x="37" y="355"/>
                    <a:pt x="66" y="358"/>
                    <a:pt x="85" y="347"/>
                  </a:cubicBezTo>
                  <a:cubicBezTo>
                    <a:pt x="101" y="294"/>
                    <a:pt x="59" y="298"/>
                    <a:pt x="26" y="275"/>
                  </a:cubicBezTo>
                  <a:cubicBezTo>
                    <a:pt x="0" y="224"/>
                    <a:pt x="36" y="235"/>
                    <a:pt x="85" y="229"/>
                  </a:cubicBezTo>
                  <a:cubicBezTo>
                    <a:pt x="100" y="224"/>
                    <a:pt x="121" y="228"/>
                    <a:pt x="131" y="216"/>
                  </a:cubicBezTo>
                  <a:cubicBezTo>
                    <a:pt x="135" y="210"/>
                    <a:pt x="126" y="203"/>
                    <a:pt x="124" y="197"/>
                  </a:cubicBezTo>
                  <a:cubicBezTo>
                    <a:pt x="121" y="190"/>
                    <a:pt x="122" y="182"/>
                    <a:pt x="118" y="177"/>
                  </a:cubicBezTo>
                  <a:cubicBezTo>
                    <a:pt x="113" y="170"/>
                    <a:pt x="104" y="168"/>
                    <a:pt x="98" y="164"/>
                  </a:cubicBezTo>
                  <a:cubicBezTo>
                    <a:pt x="86" y="131"/>
                    <a:pt x="57" y="115"/>
                    <a:pt x="104" y="98"/>
                  </a:cubicBezTo>
                  <a:cubicBezTo>
                    <a:pt x="122" y="80"/>
                    <a:pt x="134" y="84"/>
                    <a:pt x="144" y="59"/>
                  </a:cubicBezTo>
                  <a:cubicBezTo>
                    <a:pt x="137" y="52"/>
                    <a:pt x="131" y="44"/>
                    <a:pt x="124" y="39"/>
                  </a:cubicBezTo>
                  <a:cubicBezTo>
                    <a:pt x="117" y="33"/>
                    <a:pt x="108" y="32"/>
                    <a:pt x="104" y="26"/>
                  </a:cubicBezTo>
                  <a:cubicBezTo>
                    <a:pt x="99" y="18"/>
                    <a:pt x="98" y="0"/>
                    <a:pt x="98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 flipV="1">
              <a:off x="1536" y="2316"/>
              <a:ext cx="144" cy="4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057400" y="3306763"/>
            <a:ext cx="298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3300" b="1" baseline="30000">
                <a:solidFill>
                  <a:srgbClr val="0033CC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11188" y="4076700"/>
            <a:ext cx="11652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Up to 150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Cherenkov</a:t>
            </a:r>
            <a:br>
              <a:rPr lang="en-US" altLang="en-US" sz="1600">
                <a:ea typeface="ＭＳ Ｐゴシック" panose="020B0600070205080204" pitchFamily="34" charset="-128"/>
              </a:rPr>
            </a:br>
            <a:r>
              <a:rPr lang="en-US" altLang="en-US" sz="1600">
                <a:ea typeface="ＭＳ Ｐゴシック" panose="020B0600070205080204" pitchFamily="34" charset="-128"/>
              </a:rPr>
              <a:t>photons</a:t>
            </a:r>
          </a:p>
          <a:p>
            <a:pPr algn="ctr" eaLnBrk="0" hangingPunct="0"/>
            <a:r>
              <a:rPr lang="en-US" altLang="en-US" sz="1600">
                <a:ea typeface="ＭＳ Ｐゴシック" panose="020B0600070205080204" pitchFamily="34" charset="-128"/>
              </a:rPr>
              <a:t>per decay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692275" y="3870325"/>
            <a:ext cx="1379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>
                <a:solidFill>
                  <a:srgbClr val="0033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β decay)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306763" y="4876800"/>
            <a:ext cx="538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K</a:t>
            </a:r>
          </a:p>
        </p:txBody>
      </p:sp>
      <p:pic>
        <p:nvPicPr>
          <p:cNvPr id="23" name="Picture 18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4273550"/>
            <a:ext cx="496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nucl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460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1806575" y="5165725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000" b="1" baseline="30000">
                <a:solidFill>
                  <a:srgbClr val="0033CC"/>
                </a:solidFill>
                <a:ea typeface="ＭＳ Ｐゴシック" panose="020B0600070205080204" pitchFamily="34" charset="-128"/>
              </a:rPr>
              <a:t>40</a:t>
            </a:r>
            <a:r>
              <a:rPr lang="en-US" altLang="en-US" sz="2000">
                <a:solidFill>
                  <a:srgbClr val="0033CC"/>
                </a:solidFill>
                <a:ea typeface="ＭＳ Ｐゴシック" panose="020B0600070205080204" pitchFamily="34" charset="-128"/>
              </a:rPr>
              <a:t>Ca</a:t>
            </a:r>
          </a:p>
        </p:txBody>
      </p:sp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3132138" y="2276475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107949" y="5635625"/>
            <a:ext cx="51239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Concentration of 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40</a:t>
            </a:r>
            <a:r>
              <a:rPr lang="en-US" altLang="en-US" sz="2000" dirty="0">
                <a:ea typeface="ＭＳ Ｐゴシック" panose="020B0600070205080204" pitchFamily="34" charset="-128"/>
              </a:rPr>
              <a:t>K is stable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(coincidence rate ~5 Hz on adjacent PMTs)</a:t>
            </a:r>
            <a:endParaRPr lang="ru-RU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4818063" y="1125538"/>
            <a:ext cx="3930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ea typeface="ＭＳ Ｐゴシック" panose="020B0600070205080204" pitchFamily="34" charset="-128"/>
              </a:rPr>
              <a:t>Coincidence rate on 2 adjacent </a:t>
            </a:r>
            <a:r>
              <a:rPr lang="en-GB" altLang="en-US" sz="1600" dirty="0" smtClean="0">
                <a:ea typeface="ＭＳ Ｐゴシック" panose="020B0600070205080204" pitchFamily="34" charset="-128"/>
              </a:rPr>
              <a:t>PMTs</a:t>
            </a:r>
          </a:p>
          <a:p>
            <a:pPr algn="ctr" eaLnBrk="0" hangingPunct="0"/>
            <a:r>
              <a:rPr lang="en-GB" altLang="en-US" sz="1600" dirty="0" smtClean="0">
                <a:ea typeface="ＭＳ Ｐゴシック" panose="020B0600070205080204" pitchFamily="34" charset="-128"/>
              </a:rPr>
              <a:t>(33°angular separation)</a:t>
            </a: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9" name="CasellaDiTesto 6"/>
          <p:cNvSpPr txBox="1">
            <a:spLocks noChangeArrowheads="1"/>
          </p:cNvSpPr>
          <p:nvPr/>
        </p:nvSpPr>
        <p:spPr bwMode="auto">
          <a:xfrm>
            <a:off x="6738395" y="3570288"/>
            <a:ext cx="2247900" cy="581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Peak position </a:t>
            </a:r>
            <a:b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anose="05000000000000000000" pitchFamily="2" charset="2"/>
              </a:rPr>
              <a:t></a:t>
            </a:r>
            <a:r>
              <a:rPr lang="en-GB" altLang="en-US" sz="1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time offsets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96852" y="5820173"/>
            <a:ext cx="3447148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00FF"/>
                </a:solidFill>
              </a:rPr>
              <a:t>Eur.Phys.J</a:t>
            </a:r>
            <a:r>
              <a:rPr lang="en-GB" sz="2000" dirty="0" smtClean="0">
                <a:solidFill>
                  <a:srgbClr val="0000FF"/>
                </a:solidFill>
              </a:rPr>
              <a:t>. C74 (2014) 3056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60772" y="840680"/>
            <a:ext cx="1651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Deployed at</a:t>
            </a:r>
          </a:p>
          <a:p>
            <a:r>
              <a:rPr lang="en-GB" sz="2000" dirty="0" smtClean="0"/>
              <a:t>ANTARES in</a:t>
            </a:r>
          </a:p>
          <a:p>
            <a:r>
              <a:rPr lang="en-GB" sz="2000" dirty="0" smtClean="0"/>
              <a:t>April 2013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6423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>
          <a:xfrm>
            <a:off x="627063" y="239046"/>
            <a:ext cx="8001000" cy="519844"/>
          </a:xfrm>
        </p:spPr>
        <p:txBody>
          <a:bodyPr/>
          <a:lstStyle/>
          <a:p>
            <a:r>
              <a:rPr lang="en-GB" altLang="en-US" dirty="0" smtClean="0"/>
              <a:t>PPM-DOM: Atmospheric muons</a:t>
            </a:r>
            <a:endParaRPr lang="en-GB" altLang="en-US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5897" y="1014501"/>
            <a:ext cx="4664832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88835"/>
            <a:ext cx="4432491" cy="33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649868" y="4310967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Number of coincident hits in a DOM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967288" y="4250048"/>
            <a:ext cx="3887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US" sz="1800" dirty="0">
                <a:ea typeface="ＭＳ Ｐゴシック" panose="020B0600070205080204" pitchFamily="34" charset="-128"/>
              </a:rPr>
              <a:t>Zenith angle of hit PMTs in events with more than </a:t>
            </a:r>
            <a:r>
              <a:rPr lang="en-GB" altLang="en-US" sz="1800" dirty="0" smtClean="0">
                <a:ea typeface="ＭＳ Ｐゴシック" panose="020B0600070205080204" pitchFamily="34" charset="-128"/>
              </a:rPr>
              <a:t>7 </a:t>
            </a:r>
            <a:r>
              <a:rPr lang="en-GB" altLang="en-US" sz="1800" dirty="0">
                <a:ea typeface="ＭＳ Ｐゴシック" panose="020B0600070205080204" pitchFamily="34" charset="-128"/>
              </a:rPr>
              <a:t>coincident hits</a:t>
            </a:r>
          </a:p>
        </p:txBody>
      </p:sp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201110" y="5016610"/>
            <a:ext cx="40302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&gt;5 coincidences within 20ns </a:t>
            </a:r>
            <a:r>
              <a:rPr lang="en-US" alt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r>
              <a:rPr lang="en-US" altLang="en-US" sz="2000" dirty="0">
                <a:ea typeface="ＭＳ Ｐゴシック" panose="020B0600070205080204" pitchFamily="34" charset="-128"/>
              </a:rPr>
              <a:t/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reduced K40 contribution,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dominated by atmospheric muons</a:t>
            </a:r>
          </a:p>
        </p:txBody>
      </p:sp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4485897" y="5016610"/>
            <a:ext cx="4561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More upper PMTs in multi-hit events </a:t>
            </a:r>
            <a:r>
              <a:rPr lang="en-US" altLang="en-US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directional information </a:t>
            </a:r>
          </a:p>
          <a:p>
            <a:pPr algn="ctr" eaLnBrk="0" hangingPunct="0"/>
            <a:r>
              <a:rPr lang="en-US" altLang="en-US" sz="2000" dirty="0">
                <a:ea typeface="ＭＳ Ｐゴシック" panose="020B0600070205080204" pitchFamily="34" charset="-128"/>
              </a:rPr>
              <a:t>from single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storey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09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430056"/>
            <a:ext cx="8135937" cy="360362"/>
          </a:xfrm>
        </p:spPr>
        <p:txBody>
          <a:bodyPr/>
          <a:lstStyle/>
          <a:p>
            <a:r>
              <a:rPr lang="en-GB" dirty="0" smtClean="0"/>
              <a:t>PPM-DU: </a:t>
            </a:r>
            <a:br>
              <a:rPr lang="en-GB" dirty="0" smtClean="0"/>
            </a:br>
            <a:r>
              <a:rPr lang="en-GB" dirty="0" smtClean="0"/>
              <a:t>Muon reconstruction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-1" y="1810061"/>
            <a:ext cx="3732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Reconstruct muon trajectory</a:t>
            </a:r>
            <a:br>
              <a:rPr lang="en-GB" sz="2000" dirty="0" smtClean="0"/>
            </a:br>
            <a:r>
              <a:rPr lang="en-GB" sz="2000" dirty="0" smtClean="0"/>
              <a:t>from hits on 3 DOMs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Ambiguities can</a:t>
            </a:r>
            <a:br>
              <a:rPr lang="en-GB" sz="2000" dirty="0" smtClean="0"/>
            </a:br>
            <a:r>
              <a:rPr lang="en-GB" sz="2000" dirty="0" smtClean="0"/>
              <a:t>be reduced by cuts</a:t>
            </a:r>
            <a:br>
              <a:rPr lang="en-GB" sz="2000" dirty="0" smtClean="0"/>
            </a:br>
            <a:r>
              <a:rPr lang="en-GB" sz="2000" dirty="0" smtClean="0"/>
              <a:t>on time differences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7°FWHM resolution</a:t>
            </a:r>
            <a:br>
              <a:rPr lang="en-GB" sz="2000" dirty="0" smtClean="0"/>
            </a:br>
            <a:r>
              <a:rPr lang="en-GB" sz="2000" dirty="0" smtClean="0"/>
              <a:t>achieved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71646" y="5691200"/>
            <a:ext cx="3188950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0000FF"/>
                </a:solidFill>
              </a:rPr>
              <a:t>Eur.Phys.J</a:t>
            </a:r>
            <a:r>
              <a:rPr lang="en-GB" sz="2000" dirty="0">
                <a:solidFill>
                  <a:srgbClr val="0000FF"/>
                </a:solidFill>
              </a:rPr>
              <a:t>. C76 (2016</a:t>
            </a:r>
            <a:r>
              <a:rPr lang="en-GB" sz="2000" dirty="0" smtClean="0">
                <a:solidFill>
                  <a:srgbClr val="0000FF"/>
                </a:solidFill>
              </a:rPr>
              <a:t>) </a:t>
            </a:r>
            <a:r>
              <a:rPr lang="en-GB" sz="2000" dirty="0">
                <a:solidFill>
                  <a:srgbClr val="0000FF"/>
                </a:solidFill>
              </a:rPr>
              <a:t>54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8" y="-87699"/>
            <a:ext cx="4569593" cy="65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83402"/>
            <a:ext cx="8135937" cy="360362"/>
          </a:xfrm>
        </p:spPr>
        <p:txBody>
          <a:bodyPr/>
          <a:lstStyle/>
          <a:p>
            <a:r>
              <a:rPr lang="en-GB" dirty="0" smtClean="0"/>
              <a:t>First KM3NeT-ARCA strings deployed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122547" y="1574766"/>
            <a:ext cx="415580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8000"/>
                </a:solidFill>
              </a:rPr>
              <a:t>First string (Dec 2015)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Smooth operation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All 18 DOMs alive and </a:t>
            </a:r>
            <a:br>
              <a:rPr lang="en-GB" sz="2000" dirty="0" smtClean="0"/>
            </a:br>
            <a:r>
              <a:rPr lang="en-GB" sz="2000" dirty="0" smtClean="0"/>
              <a:t>functional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muons reconstructed </a:t>
            </a:r>
            <a:br>
              <a:rPr lang="en-GB" sz="2000" dirty="0" smtClean="0"/>
            </a:br>
            <a:r>
              <a:rPr lang="en-GB" sz="2000" dirty="0" smtClean="0"/>
              <a:t>within hours after switch-on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Data taking in progress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srgbClr val="008000"/>
                </a:solidFill>
              </a:rPr>
              <a:t>Strings #2 and #3 (May 2016)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String #2: 16/18 DOMs work,</a:t>
            </a:r>
            <a:br>
              <a:rPr lang="en-GB" sz="2000" dirty="0" smtClean="0"/>
            </a:br>
            <a:r>
              <a:rPr lang="en-GB" sz="2000" dirty="0" smtClean="0"/>
              <a:t>data taking in progress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String #3: Short in power system, not operational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Problems under investigation</a:t>
            </a:r>
            <a:endParaRPr lang="en-GB" sz="20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57" y="3706337"/>
            <a:ext cx="4865643" cy="273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53" r="22553"/>
          <a:stretch/>
        </p:blipFill>
        <p:spPr>
          <a:xfrm>
            <a:off x="2426068" y="1042189"/>
            <a:ext cx="6336932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430055"/>
            <a:ext cx="8135937" cy="360362"/>
          </a:xfrm>
        </p:spPr>
        <p:txBody>
          <a:bodyPr/>
          <a:lstStyle/>
          <a:p>
            <a:r>
              <a:rPr lang="en-GB" dirty="0" smtClean="0"/>
              <a:t>First neutrinos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3" y="1481921"/>
            <a:ext cx="8474174" cy="3894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0318" y="1038917"/>
            <a:ext cx="265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good candidate: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2818" y="5794310"/>
            <a:ext cx="777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Note: Track direction from slope, rising z(t) not sufficient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27063" y="919919"/>
            <a:ext cx="8261564" cy="71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SzPct val="80000"/>
              <a:buFont typeface="Lucida Grande" charset="0"/>
              <a:buNone/>
            </a:pPr>
            <a:r>
              <a:rPr lang="en-US" dirty="0" smtClean="0"/>
              <a:t>Reconstruction using new PMT response simulation:</a:t>
            </a:r>
            <a:br>
              <a:rPr lang="en-US" dirty="0" smtClean="0"/>
            </a:br>
            <a:r>
              <a:rPr lang="en-US" dirty="0" smtClean="0"/>
              <a:t>Median of angle </a:t>
            </a:r>
            <a:r>
              <a:rPr lang="en-US" dirty="0" smtClean="0">
                <a:latin typeface="Symbol" panose="05050102010706020507" pitchFamily="18" charset="2"/>
              </a:rPr>
              <a:t>DW</a:t>
            </a:r>
            <a:r>
              <a:rPr lang="en-US" dirty="0" smtClean="0"/>
              <a:t> between reconstructed µ and true </a:t>
            </a:r>
            <a:r>
              <a:rPr lang="el-GR" dirty="0" smtClean="0"/>
              <a:t>ν</a:t>
            </a:r>
            <a:r>
              <a:rPr lang="de-DE" dirty="0" smtClean="0"/>
              <a:t> </a:t>
            </a:r>
            <a:r>
              <a:rPr lang="en-US" dirty="0" smtClean="0"/>
              <a:t>direction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4" y="1734975"/>
            <a:ext cx="6510017" cy="47577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7063" y="242596"/>
            <a:ext cx="8135937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Muon angular reconstruction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-1050"/>
          <a:stretch/>
        </p:blipFill>
        <p:spPr>
          <a:xfrm>
            <a:off x="2521396" y="2109301"/>
            <a:ext cx="3027577" cy="11377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273345" y="4850962"/>
            <a:ext cx="1489655" cy="0"/>
          </a:xfrm>
          <a:prstGeom prst="straightConnector1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85787" y="495977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0.07°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mysterious cosmic rays</a:t>
            </a:r>
            <a:endParaRPr lang="en-US" altLang="en-US" dirty="0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-74645" y="883141"/>
            <a:ext cx="5835000" cy="5299942"/>
            <a:chOff x="247" y="565"/>
            <a:chExt cx="3488" cy="331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1"/>
            <a:stretch/>
          </p:blipFill>
          <p:spPr bwMode="auto">
            <a:xfrm>
              <a:off x="247" y="565"/>
              <a:ext cx="3379" cy="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1757" y="3317"/>
              <a:ext cx="0" cy="288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333" y="3293"/>
              <a:ext cx="480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000" b="1">
                  <a:solidFill>
                    <a:schemeClr val="accent2"/>
                  </a:solidFill>
                </a:rPr>
                <a:t>LHC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724" y="1091"/>
              <a:ext cx="57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  <a:endParaRPr lang="en-GB" altLang="en-US" sz="2400" b="1" i="1">
                <a:solidFill>
                  <a:schemeClr val="hlink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200" y="2704"/>
              <a:ext cx="535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-2.7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291" y="2567"/>
              <a:ext cx="442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2400" b="1" i="1">
                  <a:solidFill>
                    <a:schemeClr val="hlink"/>
                  </a:solidFill>
                  <a:latin typeface="Times" panose="02020603050405020304" pitchFamily="18" charset="0"/>
                </a:rPr>
                <a:t>~E</a:t>
              </a:r>
              <a:r>
                <a:rPr lang="en-GB" altLang="en-US" sz="2400" b="1" i="1" baseline="30000">
                  <a:solidFill>
                    <a:schemeClr val="hlink"/>
                  </a:solidFill>
                  <a:latin typeface="Times" panose="02020603050405020304" pitchFamily="18" charset="0"/>
                </a:rPr>
                <a:t>-3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848" y="2904"/>
              <a:ext cx="1104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ankle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0000"/>
                </a:spcBef>
              </a:pPr>
              <a:r>
                <a:rPr lang="en-GB" altLang="en-US" b="1"/>
                <a:t>1 part km</a:t>
              </a:r>
              <a:r>
                <a:rPr lang="en-GB" altLang="en-US" b="1" baseline="30000"/>
                <a:t>-2</a:t>
              </a:r>
              <a:r>
                <a:rPr lang="en-GB" altLang="en-US" b="1"/>
                <a:t> yr</a:t>
              </a:r>
              <a:r>
                <a:rPr lang="en-GB" altLang="en-US" b="1" baseline="30000"/>
                <a:t>-1</a:t>
              </a:r>
              <a:endParaRPr lang="en-GB" altLang="en-US" b="1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507" y="2224"/>
              <a:ext cx="970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knee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15000"/>
                </a:spcBef>
              </a:pPr>
              <a:r>
                <a:rPr lang="en-GB" altLang="en-US" b="1"/>
                <a:t>1 part m</a:t>
              </a:r>
              <a:r>
                <a:rPr lang="en-GB" altLang="en-US" b="1" baseline="30000"/>
                <a:t>-2 </a:t>
              </a:r>
              <a:r>
                <a:rPr lang="en-GB" altLang="en-US" b="1"/>
                <a:t>yr</a:t>
              </a:r>
              <a:r>
                <a:rPr lang="en-GB" altLang="en-US" b="1" baseline="30000"/>
                <a:t>-1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231" y="2239"/>
              <a:ext cx="192" cy="96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2654" y="2942"/>
              <a:ext cx="280" cy="42"/>
            </a:xfrm>
            <a:prstGeom prst="line">
              <a:avLst/>
            </a:prstGeom>
            <a:noFill/>
            <a:ln w="28575">
              <a:solidFill>
                <a:srgbClr val="FF1E1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788025" y="1033463"/>
            <a:ext cx="3355975" cy="514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Particles impinging on Earth from outer space carry energies up to</a:t>
            </a:r>
            <a:br>
              <a:rPr lang="en-GB" altLang="en-US" sz="2000" dirty="0"/>
            </a:br>
            <a:r>
              <a:rPr lang="en-GB" altLang="en-US" sz="2000" dirty="0"/>
              <a:t>        </a:t>
            </a:r>
            <a:r>
              <a:rPr lang="en-GB" altLang="en-US" sz="2000" dirty="0">
                <a:solidFill>
                  <a:schemeClr val="accent2"/>
                </a:solidFill>
              </a:rPr>
              <a:t>10</a:t>
            </a:r>
            <a:r>
              <a:rPr lang="en-GB" altLang="en-US" sz="2000" b="1" baseline="40000" dirty="0">
                <a:solidFill>
                  <a:schemeClr val="accent2"/>
                </a:solidFill>
              </a:rPr>
              <a:t>21</a:t>
            </a:r>
            <a:r>
              <a:rPr lang="en-GB" altLang="en-US" sz="2000" dirty="0">
                <a:solidFill>
                  <a:schemeClr val="accent2"/>
                </a:solidFill>
              </a:rPr>
              <a:t> eV</a:t>
            </a:r>
            <a:br>
              <a:rPr lang="en-GB" altLang="en-US" sz="2000" dirty="0">
                <a:solidFill>
                  <a:schemeClr val="accent2"/>
                </a:solidFill>
              </a:rPr>
            </a:br>
            <a:r>
              <a:rPr lang="en-GB" altLang="en-US" sz="2000" dirty="0"/>
              <a:t>(the kinetic energy of a tennis ball at ~200km/h.)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The acceleration mechanisms are unknown.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Cosmic rays carry a significant fraction of the energy of the universe – cosmologically relevant! 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Neutrinos play a key role in studying the origin of cosmic rays.</a:t>
            </a:r>
          </a:p>
        </p:txBody>
      </p:sp>
    </p:spTree>
    <p:extLst>
      <p:ext uri="{BB962C8B-B14F-4D97-AF65-F5344CB8AC3E}">
        <p14:creationId xmlns:p14="http://schemas.microsoft.com/office/powerpoint/2010/main" val="9182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66" y="898189"/>
            <a:ext cx="8261564" cy="5314432"/>
          </a:xfrm>
        </p:spPr>
        <p:txBody>
          <a:bodyPr/>
          <a:lstStyle/>
          <a:p>
            <a:pPr>
              <a:buSzPct val="80000"/>
            </a:pPr>
            <a:r>
              <a:rPr lang="en-US" sz="2000" dirty="0" smtClean="0"/>
              <a:t>Vertex fit: Suitable hit selection, fit uses timing;</a:t>
            </a:r>
            <a:br>
              <a:rPr lang="en-US" sz="2000" dirty="0" smtClean="0"/>
            </a:br>
            <a:r>
              <a:rPr lang="en-US" sz="2000" dirty="0" smtClean="0"/>
              <a:t>result used for containment requirement</a:t>
            </a:r>
          </a:p>
          <a:p>
            <a:pPr>
              <a:buSzPct val="80000"/>
            </a:pPr>
            <a:r>
              <a:rPr lang="en-US" sz="2000" dirty="0" smtClean="0"/>
              <a:t>Direction and energy: Uses PDF depending on </a:t>
            </a:r>
          </a:p>
          <a:p>
            <a:pPr lvl="1"/>
            <a:r>
              <a:rPr lang="en-US" dirty="0" smtClean="0"/>
              <a:t>Distance vertex – DOM</a:t>
            </a:r>
          </a:p>
          <a:p>
            <a:pPr lvl="1"/>
            <a:r>
              <a:rPr lang="en-US" dirty="0" smtClean="0"/>
              <a:t>Angle between shower direction and DOM</a:t>
            </a:r>
          </a:p>
          <a:p>
            <a:pPr lvl="1"/>
            <a:r>
              <a:rPr lang="en-US" dirty="0" smtClean="0"/>
              <a:t>Orientation of PMTs</a:t>
            </a:r>
          </a:p>
          <a:p>
            <a:pPr lvl="1"/>
            <a:r>
              <a:rPr lang="en-US" dirty="0" smtClean="0"/>
              <a:t>Hit information used: yes/no</a:t>
            </a:r>
            <a:endParaRPr lang="en-US" dirty="0"/>
          </a:p>
          <a:p>
            <a:r>
              <a:rPr lang="en-US" dirty="0" smtClean="0"/>
              <a:t>Resolution (</a:t>
            </a:r>
            <a:r>
              <a:rPr lang="en-GB" dirty="0" smtClean="0"/>
              <a:t>contained </a:t>
            </a:r>
            <a:r>
              <a:rPr lang="en-GB" dirty="0" err="1"/>
              <a:t>ν</a:t>
            </a:r>
            <a:r>
              <a:rPr lang="en-GB" baseline="-25000" dirty="0" err="1"/>
              <a:t>e</a:t>
            </a:r>
            <a:r>
              <a:rPr lang="en-GB" dirty="0"/>
              <a:t> CC </a:t>
            </a:r>
            <a:r>
              <a:rPr lang="en-GB" dirty="0" smtClean="0"/>
              <a:t>events): </a:t>
            </a:r>
            <a:r>
              <a:rPr lang="en-US" dirty="0" smtClean="0"/>
              <a:t>~</a:t>
            </a:r>
            <a:r>
              <a:rPr lang="en-US" dirty="0"/>
              <a:t>10% in E, &lt;</a:t>
            </a:r>
            <a:r>
              <a:rPr lang="en-US" dirty="0" smtClean="0"/>
              <a:t>2°in  direction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35" y="3590843"/>
            <a:ext cx="7125992" cy="304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Method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46" y="929613"/>
            <a:ext cx="2821290" cy="2321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66" y="1570443"/>
            <a:ext cx="3414245" cy="2295202"/>
          </a:xfrm>
        </p:spPr>
        <p:txBody>
          <a:bodyPr/>
          <a:lstStyle/>
          <a:p>
            <a:pPr marL="975" indent="0">
              <a:buNone/>
            </a:pPr>
            <a:r>
              <a:rPr lang="en-US" smtClean="0">
                <a:solidFill>
                  <a:srgbClr val="0000FF"/>
                </a:solidFill>
              </a:rPr>
              <a:t>Assumptions: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Flavour-symmetric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Isotropic</a:t>
            </a:r>
          </a:p>
          <a:p>
            <a:pPr marL="343875" indent="-342900">
              <a:buFont typeface="+mj-lt"/>
              <a:buAutoNum type="arabicPeriod"/>
            </a:pPr>
            <a:r>
              <a:rPr lang="en-US" smtClean="0"/>
              <a:t>Energy spectrum</a:t>
            </a:r>
            <a:br>
              <a:rPr lang="en-US" smtClean="0"/>
            </a:br>
            <a:r>
              <a:rPr lang="en-US" smtClean="0"/>
              <a:t>consistent with IceCube findings</a:t>
            </a:r>
            <a:br>
              <a:rPr lang="en-US" smtClean="0"/>
            </a:br>
            <a:endParaRPr lang="en-US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smtClean="0"/>
              <a:t>Diffuse extragalactic neutrino flux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9034" y="6519052"/>
            <a:ext cx="6983407" cy="279174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40" y="986578"/>
            <a:ext cx="4985760" cy="4086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5738887"/>
            <a:ext cx="7195322" cy="70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8" y="4810249"/>
            <a:ext cx="6717000" cy="7180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830008" y="3666931"/>
            <a:ext cx="1184988" cy="2071956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" y="4717902"/>
            <a:ext cx="2133790" cy="81458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51265" y="3256384"/>
            <a:ext cx="4916474" cy="166084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0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Diffuse flux results (max. </a:t>
            </a:r>
            <a:r>
              <a:rPr lang="en-US" dirty="0" err="1" smtClean="0"/>
              <a:t>liklihood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9034" y="6450841"/>
            <a:ext cx="7011399" cy="306386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42341" y="5171694"/>
            <a:ext cx="1002485" cy="58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Lucida Grande" charset="0"/>
              <a:buNone/>
            </a:pPr>
            <a:r>
              <a:rPr lang="en-US" dirty="0" smtClean="0">
                <a:solidFill>
                  <a:srgbClr val="0000FF"/>
                </a:solidFill>
              </a:rPr>
              <a:t>Muon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172"/>
            <a:ext cx="6749474" cy="50050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82" y="5980923"/>
            <a:ext cx="6481791" cy="360223"/>
          </a:xfrm>
          <a:noFill/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</p:spPr>
        <p:txBody>
          <a:bodyPr/>
          <a:lstStyle/>
          <a:p>
            <a:pPr marL="975" indent="0" algn="ctr">
              <a:lnSpc>
                <a:spcPct val="100000"/>
              </a:lnSpc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Other flux assumptions yield 10-30% improvement in discovery time.</a:t>
            </a:r>
            <a:endParaRPr lang="en-GB" sz="1600" dirty="0" smtClean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47934" y="1410187"/>
            <a:ext cx="2696066" cy="447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 numbers (</a:t>
            </a:r>
            <a:r>
              <a:rPr lang="en-US" sz="2000" dirty="0" err="1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cut&amp;count</a:t>
            </a: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16/9 cascades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7.5/5 track-like</a:t>
            </a: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(signal/background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 ARCA year)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5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br>
              <a:rPr lang="en-US" sz="2000" dirty="0" smtClean="0">
                <a:solidFill>
                  <a:srgbClr val="4646C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each energy, direction and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KM3NeT is complementary to IceCube</a:t>
            </a:r>
          </a:p>
          <a:p>
            <a:pPr>
              <a:lnSpc>
                <a:spcPct val="100000"/>
              </a:lnSpc>
            </a:pPr>
            <a:endParaRPr lang="en-GB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9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Point-source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508" y="1565130"/>
            <a:ext cx="3495641" cy="440952"/>
          </a:xfrm>
        </p:spPr>
        <p:txBody>
          <a:bodyPr/>
          <a:lstStyle/>
          <a:p>
            <a:r>
              <a:rPr lang="en-US" sz="2000" dirty="0" smtClean="0"/>
              <a:t>Galactic sources in reach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85931"/>
            <a:ext cx="7108015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44" y="2922343"/>
            <a:ext cx="4883113" cy="3408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848"/>
            <a:ext cx="4516016" cy="33427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0187" y="4840281"/>
            <a:ext cx="3495641" cy="100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Significant discovery potential for extragalactic sources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9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582955"/>
            <a:ext cx="4580321" cy="55050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Measuring the neutrino mass hierarchy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5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504593"/>
            <a:ext cx="7051674" cy="25755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vacuum</a:t>
            </a:r>
            <a:endParaRPr lang="en-US" alt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8469312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Neutrino flavour and mass eigenstates are not the same: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/>
              <a:t/>
            </a:r>
            <a:br>
              <a:rPr lang="en-GB" altLang="en-US" dirty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Consequence: Neutrino oscillations</a:t>
            </a:r>
            <a:br>
              <a:rPr lang="en-GB" altLang="en-US" dirty="0" smtClean="0"/>
            </a:br>
            <a:r>
              <a:rPr lang="en-GB" altLang="en-US" dirty="0" smtClean="0"/>
              <a:t>Very simplified case: 2 flavours, vacuum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No information on sign of </a:t>
            </a:r>
            <a:br>
              <a:rPr lang="en-GB" altLang="en-US" dirty="0" smtClean="0"/>
            </a:br>
            <a:endParaRPr lang="en-GB" altLang="en-US" dirty="0" smtClean="0"/>
          </a:p>
          <a:p>
            <a:pPr marL="469900" indent="-46990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</a:tabLst>
            </a:pPr>
            <a:r>
              <a:rPr lang="en-GB" altLang="en-US" dirty="0" smtClean="0"/>
              <a:t>In the above units:</a:t>
            </a:r>
          </a:p>
          <a:p>
            <a:pPr marL="0" indent="0">
              <a:lnSpc>
                <a:spcPct val="90000"/>
              </a:lnSpc>
              <a:spcBef>
                <a:spcPct val="10000"/>
              </a:spcBef>
              <a:spcAft>
                <a:spcPct val="15000"/>
              </a:spcAft>
              <a:buNone/>
              <a:tabLst>
                <a:tab pos="2336800" algn="l"/>
              </a:tabLst>
            </a:pPr>
            <a:r>
              <a:rPr lang="en-GB" altLang="en-US" dirty="0" smtClean="0"/>
              <a:t>					no effect</a:t>
            </a:r>
            <a:br>
              <a:rPr lang="en-GB" altLang="en-US" dirty="0" smtClean="0"/>
            </a:br>
            <a:r>
              <a:rPr lang="en-GB" altLang="en-US" dirty="0" smtClean="0"/>
              <a:t>				observe oscillations</a:t>
            </a:r>
            <a:br>
              <a:rPr lang="en-GB" altLang="en-US" dirty="0" smtClean="0"/>
            </a:br>
            <a:r>
              <a:rPr lang="en-GB" altLang="en-US" dirty="0" smtClean="0"/>
              <a:t>				observe averaged oscillations</a:t>
            </a:r>
            <a:endParaRPr lang="en-GB" altLang="en-US" dirty="0"/>
          </a:p>
        </p:txBody>
      </p:sp>
      <p:pic>
        <p:nvPicPr>
          <p:cNvPr id="13" name="Picture 2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312404"/>
            <a:ext cx="63198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3114834"/>
            <a:ext cx="716597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58" y="4131063"/>
            <a:ext cx="719138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5" y="5077942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2" y="5384329"/>
            <a:ext cx="283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4" y="5709767"/>
            <a:ext cx="28416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54088" y="1814226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(propagation)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02688" y="1838781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(production)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062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3-flavour case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2247" y="1070832"/>
            <a:ext cx="8942387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Parameterisation of mixing matrix </a:t>
            </a:r>
            <a:br>
              <a:rPr lang="en-GB" altLang="en-US" dirty="0" smtClean="0"/>
            </a:br>
            <a:r>
              <a:rPr lang="en-GB" altLang="en-US" dirty="0" smtClean="0"/>
              <a:t>(up to Majorana phases that are not discussed here):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Neutrino oscillation parameters (only central values given):</a:t>
            </a: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/>
              <a:t>	</a:t>
            </a:r>
            <a:r>
              <a:rPr lang="en-GB" altLang="en-US" sz="2400" dirty="0" smtClean="0"/>
              <a:t>	</a:t>
            </a:r>
            <a:r>
              <a:rPr lang="en-GB" altLang="en-US" dirty="0" smtClean="0"/>
              <a:t>atmos. + acc</a:t>
            </a:r>
            <a:r>
              <a:rPr lang="en-GB" altLang="en-US" sz="2800" dirty="0" smtClean="0"/>
              <a:t>.</a:t>
            </a:r>
            <a:r>
              <a:rPr lang="en-GB" altLang="en-US" sz="2800" dirty="0"/>
              <a:t/>
            </a:r>
            <a:br>
              <a:rPr lang="en-GB" altLang="en-US" sz="2800" dirty="0"/>
            </a:br>
            <a:r>
              <a:rPr lang="en-GB" altLang="en-US" sz="2800" dirty="0" smtClean="0"/>
              <a:t>		</a:t>
            </a:r>
            <a:r>
              <a:rPr lang="en-GB" altLang="en-US" dirty="0" smtClean="0"/>
              <a:t>solar + reactor</a:t>
            </a:r>
            <a:r>
              <a:rPr lang="en-GB" altLang="en-US" sz="2800" dirty="0" smtClean="0"/>
              <a:t>			</a:t>
            </a:r>
            <a:r>
              <a:rPr lang="en-GB" altLang="en-US" dirty="0" smtClean="0"/>
              <a:t>reactor </a:t>
            </a:r>
            <a:r>
              <a:rPr lang="en-GB" altLang="en-US" dirty="0" smtClean="0">
                <a:solidFill>
                  <a:srgbClr val="CC0000"/>
                </a:solidFill>
              </a:rPr>
              <a:t>(2012)</a:t>
            </a:r>
            <a:r>
              <a:rPr lang="en-GB" altLang="en-US" sz="1800" dirty="0" smtClean="0">
                <a:solidFill>
                  <a:srgbClr val="CC0000"/>
                </a:solidFill>
              </a:rPr>
              <a:t/>
            </a:r>
            <a:br>
              <a:rPr lang="en-GB" altLang="en-US" sz="1800" dirty="0" smtClean="0">
                <a:solidFill>
                  <a:srgbClr val="CC0000"/>
                </a:solidFill>
              </a:rPr>
            </a:br>
            <a:endParaRPr lang="en-GB" altLang="en-US" sz="1800" dirty="0" smtClean="0">
              <a:solidFill>
                <a:srgbClr val="CC0000"/>
              </a:solidFill>
            </a:endParaRP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236788" algn="l"/>
                <a:tab pos="6719888" algn="l"/>
              </a:tabLst>
            </a:pPr>
            <a:r>
              <a:rPr lang="en-GB" altLang="en-US" dirty="0" smtClean="0"/>
              <a:t>Unknown: 	sign of </a:t>
            </a:r>
            <a:br>
              <a:rPr lang="en-GB" altLang="en-US" dirty="0" smtClean="0"/>
            </a:br>
            <a:r>
              <a:rPr lang="en-GB" altLang="en-US" dirty="0" smtClean="0"/>
              <a:t>	CP-violating phase</a:t>
            </a:r>
            <a:r>
              <a:rPr lang="en-GB" altLang="en-US" sz="2400" dirty="0" smtClean="0"/>
              <a:t>			</a:t>
            </a:r>
            <a:endParaRPr lang="en-GB" altLang="en-US" sz="2400" dirty="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749759" y="5045959"/>
            <a:ext cx="5303838" cy="873125"/>
          </a:xfrm>
          <a:prstGeom prst="rect">
            <a:avLst/>
          </a:prstGeom>
          <a:noFill/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84" y="1843159"/>
            <a:ext cx="7821613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1" y="3746148"/>
            <a:ext cx="606107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14" y="5482522"/>
            <a:ext cx="119983" cy="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9" y="5112861"/>
            <a:ext cx="754194" cy="33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neutrino mass hierarchy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31988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7175" y="1052513"/>
            <a:ext cx="8821738" cy="127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Depending on sign of             :</a:t>
            </a:r>
            <a:br>
              <a:rPr lang="en-GB" altLang="en-US" sz="2400" dirty="0" smtClean="0"/>
            </a:br>
            <a:r>
              <a:rPr lang="en-GB" altLang="en-US" sz="2800" dirty="0" smtClean="0"/>
              <a:t>     		</a:t>
            </a:r>
            <a:r>
              <a:rPr lang="en-GB" altLang="en-US" dirty="0" smtClean="0"/>
              <a:t>“normal hierarchy”    or    “inverted hierarchy”</a:t>
            </a:r>
            <a:r>
              <a:rPr lang="en-GB" altLang="en-US" sz="2800" dirty="0" smtClean="0"/>
              <a:t> </a:t>
            </a:r>
            <a:br>
              <a:rPr lang="en-GB" altLang="en-US" sz="2800" dirty="0" smtClean="0"/>
            </a:br>
            <a:r>
              <a:rPr lang="en-GB" altLang="en-US" sz="2800" dirty="0" smtClean="0"/>
              <a:t>			       </a:t>
            </a:r>
            <a:r>
              <a:rPr lang="en-GB" altLang="en-US" sz="2400" dirty="0" smtClean="0"/>
              <a:t>(NH)						(IH)</a:t>
            </a:r>
            <a:br>
              <a:rPr lang="en-GB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A fundamental parameter of particle physics!</a:t>
            </a:r>
            <a:br>
              <a:rPr lang="en-GB" altLang="en-US" sz="2400" dirty="0" smtClean="0"/>
            </a:br>
            <a:r>
              <a:rPr lang="en-GB" altLang="en-US" sz="2400" dirty="0" smtClean="0">
                <a:sym typeface="Wingdings" panose="05000000000000000000" pitchFamily="2" charset="2"/>
              </a:rPr>
              <a:t> Knowledge required to investigate neutrino CP violation</a:t>
            </a:r>
            <a:br>
              <a:rPr lang="en-GB" altLang="en-US" sz="2400" dirty="0" smtClean="0">
                <a:sym typeface="Wingdings" panose="05000000000000000000" pitchFamily="2" charset="2"/>
              </a:rPr>
            </a:br>
            <a:r>
              <a:rPr lang="en-GB" altLang="en-US" sz="2400" dirty="0" smtClean="0">
                <a:sym typeface="Wingdings" panose="05000000000000000000" pitchFamily="2" charset="2"/>
              </a:rPr>
              <a:t> Important also for cosmology</a:t>
            </a:r>
            <a:endParaRPr lang="en-GB" altLang="en-US" sz="2400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55" y="1049338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3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Neutrino oscillations in matter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9519" y="1248456"/>
            <a:ext cx="8821738" cy="496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/>
              <a:t>E</a:t>
            </a:r>
            <a:r>
              <a:rPr lang="en-GB" altLang="en-US" sz="2400" dirty="0" smtClean="0"/>
              <a:t>lectron density induces dependence of oscillation pattern on sign of 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Effect equal for neutrinos/NH and antineutrinos/IH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Oscillation in Earth “just perfect” if </a:t>
            </a:r>
            <a:r>
              <a:rPr lang="en-GB" altLang="en-US" sz="2400" dirty="0" err="1" smtClean="0"/>
              <a:t>E</a:t>
            </a:r>
            <a:r>
              <a:rPr lang="en-GB" altLang="en-US" sz="2400" baseline="-25000" dirty="0" err="1" smtClean="0">
                <a:latin typeface="Symbol" panose="05050102010706020507" pitchFamily="18" charset="2"/>
              </a:rPr>
              <a:t>n</a:t>
            </a:r>
            <a:r>
              <a:rPr lang="en-GB" altLang="en-US" sz="2400" dirty="0" smtClean="0"/>
              <a:t> = few GeV</a:t>
            </a:r>
            <a:endParaRPr lang="en-GB" altLang="en-US" sz="2000" dirty="0" smtClean="0"/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Measurable using atmospheric neutrinos because</a:t>
            </a:r>
          </a:p>
          <a:p>
            <a:pPr marL="943588" lvl="1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Less antineutrinos than neutrinos in atmospheric flux</a:t>
            </a:r>
          </a:p>
          <a:p>
            <a:pPr marL="943588" lvl="1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Symbol" panose="05050102010706020507" pitchFamily="18" charset="2"/>
              </a:rPr>
              <a:t>s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antineutrino+N</a:t>
            </a:r>
            <a:r>
              <a:rPr lang="en-GB" altLang="en-US" sz="2000" dirty="0" smtClean="0"/>
              <a:t>) &lt; </a:t>
            </a:r>
            <a:r>
              <a:rPr lang="en-GB" altLang="en-US" sz="2000" dirty="0" smtClean="0">
                <a:latin typeface="Symbol" panose="05050102010706020507" pitchFamily="18" charset="2"/>
              </a:rPr>
              <a:t>s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neutrino+N</a:t>
            </a:r>
            <a:r>
              <a:rPr lang="en-GB" altLang="en-US" sz="2000" dirty="0" smtClean="0"/>
              <a:t>)</a:t>
            </a:r>
          </a:p>
        </p:txBody>
      </p:sp>
      <p:pic>
        <p:nvPicPr>
          <p:cNvPr id="10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56" y="1645620"/>
            <a:ext cx="839237" cy="36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Neutrino oscillations in the Earth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1463" y="1052513"/>
            <a:ext cx="4638675" cy="989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>Earth density 4-13 g/cm</a:t>
            </a:r>
            <a:r>
              <a:rPr lang="en-GB" altLang="en-US" sz="2400" baseline="30000" dirty="0" smtClean="0"/>
              <a:t>3 </a:t>
            </a:r>
            <a:r>
              <a:rPr lang="en-GB" altLang="en-US" sz="2400" dirty="0" smtClean="0">
                <a:sym typeface="Wingdings" panose="05000000000000000000" pitchFamily="2" charset="2"/>
              </a:rPr>
              <a:t></a:t>
            </a:r>
            <a:endParaRPr lang="en-GB" altLang="en-US" sz="2400" dirty="0" smtClean="0"/>
          </a:p>
          <a:p>
            <a:pPr marL="0" indent="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sz="2400" dirty="0" smtClean="0"/>
              <a:t>Relevant: </a:t>
            </a:r>
            <a:endParaRPr lang="en-GB" alt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36308"/>
            <a:ext cx="41148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471738"/>
            <a:ext cx="21748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50323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47" y="1530074"/>
            <a:ext cx="2313830" cy="27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45909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23925"/>
            <a:ext cx="303371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95313" y="306388"/>
            <a:ext cx="8001000" cy="534987"/>
          </a:xfrm>
        </p:spPr>
        <p:txBody>
          <a:bodyPr/>
          <a:lstStyle/>
          <a:p>
            <a:r>
              <a:rPr lang="en-US" altLang="en-US" dirty="0"/>
              <a:t>Neutrino </a:t>
            </a:r>
            <a:r>
              <a:rPr lang="en-US" altLang="en-US" dirty="0" smtClean="0"/>
              <a:t>production mechanism</a:t>
            </a:r>
            <a:endParaRPr lang="en-US" altLang="en-US" dirty="0"/>
          </a:p>
        </p:txBody>
      </p:sp>
      <p:sp>
        <p:nvSpPr>
          <p:cNvPr id="38298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4650" y="1565275"/>
            <a:ext cx="5630863" cy="6254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Neutrinos are produced in the interaction of high energy nucleons with matter or radiation:</a:t>
            </a:r>
          </a:p>
        </p:txBody>
      </p:sp>
      <p:graphicFrame>
        <p:nvGraphicFramePr>
          <p:cNvPr id="382985" name="Object 9"/>
          <p:cNvGraphicFramePr>
            <a:graphicFrameLocks noChangeAspect="1"/>
          </p:cNvGraphicFramePr>
          <p:nvPr/>
        </p:nvGraphicFramePr>
        <p:xfrm>
          <a:off x="1136650" y="2420938"/>
          <a:ext cx="4067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6" imgW="2641320" imgH="253800" progId="Equation.DSMT4">
                  <p:embed/>
                </p:oleObj>
              </mc:Choice>
              <mc:Fallback>
                <p:oleObj name="Equation" r:id="rId6" imgW="264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2420938"/>
                        <a:ext cx="4067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6" name="Object 10"/>
          <p:cNvGraphicFramePr>
            <a:graphicFrameLocks noChangeAspect="1"/>
          </p:cNvGraphicFramePr>
          <p:nvPr/>
        </p:nvGraphicFramePr>
        <p:xfrm>
          <a:off x="3686175" y="2840038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2840038"/>
                        <a:ext cx="204788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87" name="Object 11"/>
          <p:cNvGraphicFramePr>
            <a:graphicFrameLocks noChangeAspect="1"/>
          </p:cNvGraphicFramePr>
          <p:nvPr/>
        </p:nvGraphicFramePr>
        <p:xfrm>
          <a:off x="3703638" y="3255963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Equation" r:id="rId10" imgW="1244520" imgH="253800" progId="Equation.3">
                  <p:embed/>
                </p:oleObj>
              </mc:Choice>
              <mc:Fallback>
                <p:oleObj name="Equation" r:id="rId10" imgW="1244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255963"/>
                        <a:ext cx="1995487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990" name="Object 14"/>
          <p:cNvGraphicFramePr>
            <a:graphicFrameLocks noChangeAspect="1"/>
          </p:cNvGraphicFramePr>
          <p:nvPr/>
        </p:nvGraphicFramePr>
        <p:xfrm>
          <a:off x="1778000" y="4546600"/>
          <a:ext cx="29019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12" imgW="1714320" imgH="228600" progId="Equation.DSMT4">
                  <p:embed/>
                </p:oleObj>
              </mc:Choice>
              <mc:Fallback>
                <p:oleObj name="Equation" r:id="rId12" imgW="1714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0" y="4546600"/>
                        <a:ext cx="29019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295275" y="3863975"/>
            <a:ext cx="5943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/>
              <a:t>Simultaneously, gamma production takes place:</a:t>
            </a:r>
          </a:p>
        </p:txBody>
      </p:sp>
      <p:grpSp>
        <p:nvGrpSpPr>
          <p:cNvPr id="383000" name="Group 24"/>
          <p:cNvGrpSpPr>
            <a:grpSpLocks/>
          </p:cNvGrpSpPr>
          <p:nvPr/>
        </p:nvGrpSpPr>
        <p:grpSpPr bwMode="auto">
          <a:xfrm>
            <a:off x="314325" y="2316163"/>
            <a:ext cx="6884988" cy="3605212"/>
            <a:chOff x="198" y="1459"/>
            <a:chExt cx="4337" cy="2271"/>
          </a:xfrm>
        </p:grpSpPr>
        <p:sp>
          <p:nvSpPr>
            <p:cNvPr id="382988" name="Oval 12"/>
            <p:cNvSpPr>
              <a:spLocks noChangeArrowheads="1"/>
            </p:cNvSpPr>
            <p:nvPr/>
          </p:nvSpPr>
          <p:spPr bwMode="auto">
            <a:xfrm>
              <a:off x="714" y="1494"/>
              <a:ext cx="202" cy="321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chemeClr val="folHlink"/>
                </a:solidFill>
              </a:endParaRPr>
            </a:p>
          </p:txBody>
        </p:sp>
        <p:sp>
          <p:nvSpPr>
            <p:cNvPr id="382989" name="Text Box 13"/>
            <p:cNvSpPr txBox="1">
              <a:spLocks noChangeArrowheads="1"/>
            </p:cNvSpPr>
            <p:nvPr/>
          </p:nvSpPr>
          <p:spPr bwMode="auto">
            <a:xfrm>
              <a:off x="376" y="1833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  <p:sp>
          <p:nvSpPr>
            <p:cNvPr id="382993" name="Rectangle 17"/>
            <p:cNvSpPr>
              <a:spLocks noChangeArrowheads="1"/>
            </p:cNvSpPr>
            <p:nvPr/>
          </p:nvSpPr>
          <p:spPr bwMode="auto">
            <a:xfrm>
              <a:off x="198" y="3416"/>
              <a:ext cx="433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2000"/>
                <a:t>Cosmic ray acceleration yields neutrinos and gammas!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000"/>
                <a:t>… but gammas also from purely leptonic processes</a:t>
              </a:r>
            </a:p>
          </p:txBody>
        </p:sp>
        <p:sp>
          <p:nvSpPr>
            <p:cNvPr id="382980" name="Rectangle 4"/>
            <p:cNvSpPr>
              <a:spLocks noChangeArrowheads="1"/>
            </p:cNvSpPr>
            <p:nvPr/>
          </p:nvSpPr>
          <p:spPr bwMode="auto">
            <a:xfrm>
              <a:off x="3697" y="3456"/>
              <a:ext cx="617" cy="175"/>
            </a:xfrm>
            <a:prstGeom prst="rect">
              <a:avLst/>
            </a:prstGeom>
            <a:solidFill>
              <a:srgbClr val="FAFE66">
                <a:alpha val="6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81" name="Rectangle 5"/>
            <p:cNvSpPr>
              <a:spLocks noChangeArrowheads="1"/>
            </p:cNvSpPr>
            <p:nvPr/>
          </p:nvSpPr>
          <p:spPr bwMode="auto">
            <a:xfrm>
              <a:off x="2678" y="3464"/>
              <a:ext cx="676" cy="150"/>
            </a:xfrm>
            <a:prstGeom prst="rect">
              <a:avLst/>
            </a:prstGeom>
            <a:solidFill>
              <a:schemeClr val="accent2">
                <a:alpha val="24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82" name="Rectangle 6"/>
            <p:cNvSpPr>
              <a:spLocks noChangeArrowheads="1"/>
            </p:cNvSpPr>
            <p:nvPr/>
          </p:nvSpPr>
          <p:spPr bwMode="auto">
            <a:xfrm>
              <a:off x="474" y="3456"/>
              <a:ext cx="810" cy="167"/>
            </a:xfrm>
            <a:prstGeom prst="rect">
              <a:avLst/>
            </a:prstGeom>
            <a:solidFill>
              <a:schemeClr val="folHlink">
                <a:alpha val="32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991" name="Oval 15"/>
            <p:cNvSpPr>
              <a:spLocks noChangeArrowheads="1"/>
            </p:cNvSpPr>
            <p:nvPr/>
          </p:nvSpPr>
          <p:spPr bwMode="auto">
            <a:xfrm>
              <a:off x="2412" y="2865"/>
              <a:ext cx="304" cy="321"/>
            </a:xfrm>
            <a:prstGeom prst="ellipse">
              <a:avLst/>
            </a:prstGeom>
            <a:noFill/>
            <a:ln w="28575" algn="ctr">
              <a:solidFill>
                <a:srgbClr val="FEFE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altLang="en-US">
                <a:solidFill>
                  <a:srgbClr val="FAFE66"/>
                </a:solidFill>
              </a:endParaRPr>
            </a:p>
          </p:txBody>
        </p:sp>
        <p:sp>
          <p:nvSpPr>
            <p:cNvPr id="382994" name="Oval 18"/>
            <p:cNvSpPr>
              <a:spLocks noChangeArrowheads="1"/>
            </p:cNvSpPr>
            <p:nvPr/>
          </p:nvSpPr>
          <p:spPr bwMode="auto">
            <a:xfrm>
              <a:off x="3134" y="2000"/>
              <a:ext cx="423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5" name="Oval 19"/>
            <p:cNvSpPr>
              <a:spLocks noChangeArrowheads="1"/>
            </p:cNvSpPr>
            <p:nvPr/>
          </p:nvSpPr>
          <p:spPr bwMode="auto">
            <a:xfrm>
              <a:off x="2606" y="2005"/>
              <a:ext cx="414" cy="425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6" name="Oval 20"/>
            <p:cNvSpPr>
              <a:spLocks noChangeArrowheads="1"/>
            </p:cNvSpPr>
            <p:nvPr/>
          </p:nvSpPr>
          <p:spPr bwMode="auto">
            <a:xfrm>
              <a:off x="2618" y="1459"/>
              <a:ext cx="439" cy="434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7" name="Oval 21"/>
            <p:cNvSpPr>
              <a:spLocks noChangeArrowheads="1"/>
            </p:cNvSpPr>
            <p:nvPr/>
          </p:nvSpPr>
          <p:spPr bwMode="auto">
            <a:xfrm>
              <a:off x="1111" y="2826"/>
              <a:ext cx="204" cy="358"/>
            </a:xfrm>
            <a:prstGeom prst="ellipse">
              <a:avLst/>
            </a:prstGeom>
            <a:noFill/>
            <a:ln w="28575" algn="ctr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382998" name="Text Box 22"/>
            <p:cNvSpPr txBox="1">
              <a:spLocks noChangeArrowheads="1"/>
            </p:cNvSpPr>
            <p:nvPr/>
          </p:nvSpPr>
          <p:spPr bwMode="auto">
            <a:xfrm>
              <a:off x="782" y="3167"/>
              <a:ext cx="8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folHlink"/>
                  </a:solidFill>
                  <a:latin typeface="Century Gothic" panose="020B0502020202020204" pitchFamily="34" charset="0"/>
                </a:rPr>
                <a:t>Cosmic rays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145912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9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Mass hierarchy “oscillogram”</a:t>
            </a:r>
            <a:endParaRPr lang="en-US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2032" y="1161890"/>
            <a:ext cx="9061968" cy="5181600"/>
            <a:chOff x="193157" y="776288"/>
            <a:chExt cx="9061968" cy="5181600"/>
          </a:xfrm>
        </p:grpSpPr>
        <p:pic>
          <p:nvPicPr>
            <p:cNvPr id="8" name="Picture 4" descr="PINGU_mu_tracks_NH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0"/>
            <a:stretch>
              <a:fillRect/>
            </a:stretch>
          </p:blipFill>
          <p:spPr bwMode="auto">
            <a:xfrm>
              <a:off x="3121025" y="776288"/>
              <a:ext cx="613410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193157" y="5034558"/>
              <a:ext cx="3472931" cy="92333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i="0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Akhmedov</a:t>
              </a: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, </a:t>
              </a:r>
              <a:r>
                <a:rPr kumimoji="0" lang="en-US" altLang="en-US" sz="1800" i="0" u="none" strike="noStrike" cap="none" normalizeH="0" baseline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Razzaque</a:t>
              </a: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, Smirnov:</a:t>
              </a:r>
              <a:b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JHEP 1302 (2013) 082, </a:t>
              </a:r>
              <a:b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</a:br>
              <a:r>
                <a:rPr kumimoji="0" lang="en-US" altLang="en-US" sz="180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JHEP 1307 (2013) 026 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9902" y="1241073"/>
            <a:ext cx="3584575" cy="4298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Expected signal </a:t>
            </a:r>
            <a:br>
              <a:rPr lang="en-GB" altLang="en-US" dirty="0" smtClean="0"/>
            </a:br>
            <a:r>
              <a:rPr lang="en-GB" altLang="en-US" dirty="0" smtClean="0"/>
              <a:t>significance in </a:t>
            </a:r>
            <a:br>
              <a:rPr lang="en-GB" altLang="en-US" dirty="0" smtClean="0"/>
            </a:br>
            <a:r>
              <a:rPr lang="en-GB" altLang="en-US" dirty="0" smtClean="0"/>
              <a:t>energy vs. zenith</a:t>
            </a:r>
            <a:br>
              <a:rPr lang="en-GB" altLang="en-US" dirty="0" smtClean="0"/>
            </a:br>
            <a:r>
              <a:rPr lang="en-GB" altLang="en-US" dirty="0" smtClean="0"/>
              <a:t>w/o experimental </a:t>
            </a:r>
            <a:br>
              <a:rPr lang="en-GB" altLang="en-US" dirty="0" smtClean="0"/>
            </a:br>
            <a:r>
              <a:rPr lang="en-GB" altLang="en-US" dirty="0" smtClean="0"/>
              <a:t>effects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Need to assess</a:t>
            </a:r>
            <a:br>
              <a:rPr lang="en-GB" altLang="en-US" dirty="0" smtClean="0"/>
            </a:br>
            <a:r>
              <a:rPr lang="en-GB" altLang="en-US" dirty="0" smtClean="0"/>
              <a:t>neutrino reactions</a:t>
            </a:r>
            <a:br>
              <a:rPr lang="en-GB" altLang="en-US" dirty="0" smtClean="0"/>
            </a:br>
            <a:r>
              <a:rPr lang="en-GB" altLang="en-US" dirty="0" smtClean="0"/>
              <a:t>at 3–20 GeV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Required: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Good angular </a:t>
            </a:r>
            <a:br>
              <a:rPr lang="en-GB" altLang="en-US" sz="1800" dirty="0" smtClean="0"/>
            </a:br>
            <a:r>
              <a:rPr lang="en-GB" altLang="en-US" sz="1800" dirty="0" smtClean="0"/>
              <a:t>and energy resolution</a:t>
            </a:r>
          </a:p>
          <a:p>
            <a:pPr marL="639762" lvl="1" indent="-285750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Flavour separation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981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… and in the real world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7876"/>
            <a:ext cx="9144000" cy="295483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8621" y="4758612"/>
            <a:ext cx="8985380" cy="1492897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Both muon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/>
              <a:t> survival) and electron channel (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baseline="-25000" dirty="0" smtClean="0"/>
              <a:t>µ</a:t>
            </a:r>
            <a:r>
              <a:rPr lang="en-GB" altLang="en-US" dirty="0" smtClean="0">
                <a:sym typeface="Wingdings" panose="05000000000000000000" pitchFamily="2" charset="2"/>
              </a:rPr>
              <a:t></a:t>
            </a:r>
            <a:r>
              <a:rPr lang="en-GB" alt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GB" altLang="en-US" baseline="-25000" dirty="0" smtClean="0">
                <a:sym typeface="Wingdings" panose="05000000000000000000" pitchFamily="2" charset="2"/>
              </a:rPr>
              <a:t>e</a:t>
            </a:r>
            <a:r>
              <a:rPr lang="en-GB" altLang="en-US" dirty="0" smtClean="0">
                <a:sym typeface="Wingdings" panose="05000000000000000000" pitchFamily="2" charset="2"/>
              </a:rPr>
              <a:t> conversion) contribute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Removal of atmospheric muon background essential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Major effort to control systematics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But: Measurement in reach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788" y="2062065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Symbol" panose="05050102010706020507" pitchFamily="18" charset="2"/>
              </a:rPr>
              <a:t>n</a:t>
            </a:r>
            <a:r>
              <a:rPr lang="en-GB" sz="4000" baseline="-25000" dirty="0" smtClean="0"/>
              <a:t>e</a:t>
            </a:r>
            <a:endParaRPr lang="en-GB" sz="4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696330" y="2062065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Symbol" panose="05050102010706020507" pitchFamily="18" charset="2"/>
              </a:rPr>
              <a:t>n</a:t>
            </a:r>
            <a:r>
              <a:rPr lang="en-GB" sz="4000" baseline="-25000" dirty="0" smtClean="0"/>
              <a:t>µ</a:t>
            </a:r>
            <a:endParaRPr lang="en-GB" sz="4000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/>
        </p:blipFill>
        <p:spPr>
          <a:xfrm>
            <a:off x="3085755" y="1110700"/>
            <a:ext cx="2932490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Measuring the mass hierarchy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8621" y="1237178"/>
            <a:ext cx="2883159" cy="4645583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Sensitivity </a:t>
            </a:r>
            <a:br>
              <a:rPr lang="en-GB" altLang="en-US" dirty="0" smtClean="0"/>
            </a:br>
            <a:r>
              <a:rPr lang="en-GB" altLang="en-US" dirty="0" smtClean="0"/>
              <a:t>depends on</a:t>
            </a:r>
            <a:br>
              <a:rPr lang="en-GB" altLang="en-US" dirty="0" smtClean="0"/>
            </a:br>
            <a:r>
              <a:rPr lang="en-GB" altLang="en-US" dirty="0" smtClean="0"/>
              <a:t>true value of</a:t>
            </a:r>
            <a:br>
              <a:rPr lang="en-GB" altLang="en-US" dirty="0" smtClean="0"/>
            </a:br>
            <a:r>
              <a:rPr lang="el-GR" altLang="en-US" dirty="0" smtClean="0"/>
              <a:t>θ</a:t>
            </a:r>
            <a:r>
              <a:rPr lang="de-DE" altLang="en-US" baseline="-25000" dirty="0" smtClean="0"/>
              <a:t>23</a:t>
            </a:r>
            <a:r>
              <a:rPr lang="en-GB" altLang="en-US" dirty="0" smtClean="0"/>
              <a:t> (“the octant”)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CP phase </a:t>
            </a:r>
            <a:r>
              <a:rPr lang="en-GB" altLang="en-US" dirty="0" smtClean="0">
                <a:latin typeface="Symbol" panose="05050102010706020507" pitchFamily="18" charset="2"/>
              </a:rPr>
              <a:t>d</a:t>
            </a:r>
            <a:r>
              <a:rPr lang="en-GB" altLang="en-US" dirty="0" smtClean="0"/>
              <a:t>=0 assumed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3σ in 3 years for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most unfavourable 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situation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Similar result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for PINGU, but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later starting date</a:t>
            </a: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dirty="0" smtClean="0">
              <a:sym typeface="Wingdings" panose="05000000000000000000" pitchFamily="2" charset="2"/>
            </a:endParaRPr>
          </a:p>
          <a:p>
            <a:pPr marL="354013" indent="-354013">
              <a:lnSpc>
                <a:spcPct val="95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GB" altLang="en-US" sz="1800" dirty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83" y="1120355"/>
            <a:ext cx="5772764" cy="45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582955"/>
            <a:ext cx="4580321" cy="55050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27063" y="1156513"/>
            <a:ext cx="784862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Neutrino astronomy has become mature – </a:t>
            </a:r>
            <a:br>
              <a:rPr lang="en-GB" dirty="0" smtClean="0"/>
            </a:br>
            <a:r>
              <a:rPr lang="en-GB" dirty="0" smtClean="0"/>
              <a:t>transition from searches to observation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Addressing fundamental questions of particle and</a:t>
            </a:r>
            <a:br>
              <a:rPr lang="en-GB" dirty="0" smtClean="0"/>
            </a:br>
            <a:r>
              <a:rPr lang="en-GB" dirty="0" smtClean="0"/>
              <a:t>astrophysics, and of cosmology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Cubic-kilometre detectors required for astrophysical </a:t>
            </a:r>
            <a:br>
              <a:rPr lang="en-GB" dirty="0" smtClean="0"/>
            </a:br>
            <a:r>
              <a:rPr lang="en-GB" dirty="0" smtClean="0"/>
              <a:t>observations</a:t>
            </a:r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Full sky </a:t>
            </a:r>
            <a:r>
              <a:rPr lang="en-GB" dirty="0"/>
              <a:t>coverage by IceCube and </a:t>
            </a:r>
            <a:r>
              <a:rPr lang="en-GB" dirty="0" smtClean="0"/>
              <a:t>KM3NeT, </a:t>
            </a:r>
            <a:br>
              <a:rPr lang="en-GB" dirty="0" smtClean="0"/>
            </a:br>
            <a:r>
              <a:rPr lang="en-GB" dirty="0" smtClean="0"/>
              <a:t>complementary environments and sensitivities</a:t>
            </a:r>
            <a:endParaRPr lang="en-GB" dirty="0"/>
          </a:p>
          <a:p>
            <a:pPr marL="536575" indent="-5365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Neutrino mass hierarchy in reach within 10 years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49374" y="5455994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6600"/>
                </a:solidFill>
              </a:rPr>
              <a:t>Stay tuned!</a:t>
            </a:r>
            <a:endParaRPr lang="en-GB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2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36" y="3582955"/>
            <a:ext cx="4580321" cy="550506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 smtClean="0"/>
              <a:t>Backup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37118" y="6405952"/>
            <a:ext cx="6997959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3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mtClean="0"/>
              <a:t>KM3NeT development</a:t>
            </a:r>
            <a:endParaRPr lang="en-GB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0258" y="1032550"/>
          <a:ext cx="8875306" cy="5163012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973501"/>
                <a:gridCol w="1398053"/>
                <a:gridCol w="4114085"/>
                <a:gridCol w="2389667"/>
              </a:tblGrid>
              <a:tr h="92478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Blocks/</a:t>
                      </a:r>
                      <a:b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strings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deliverables /</a:t>
                      </a:r>
                      <a:b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site(s)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</a:t>
                      </a:r>
                      <a:b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en-US" sz="2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0.2/31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Proof of feasibility and first science results;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KM3NeT-Fr + KM3NeT-It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Fully funded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2015-17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23906">
                <a:tc row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2200" baseline="30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of neutrino signal reported by IceCube;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All-flavor neutrino astronomy;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KM3NeT-It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pending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2017-2020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646">
                <a:tc v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20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1/115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mass hierarchy;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KM3NeT-Fr site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baseline="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8000" marR="108000" marT="144000" marB="14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59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2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6+1/805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 astronomy including Galactic sources;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sites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baseline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t.b.d</a:t>
                      </a: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kern="12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2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</a:t>
            </a:r>
            <a:r>
              <a:rPr lang="el-GR" dirty="0" smtClean="0"/>
              <a:t>θ</a:t>
            </a:r>
            <a:r>
              <a:rPr lang="en-US" dirty="0" smtClean="0"/>
              <a:t>, 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" y="1153973"/>
            <a:ext cx="8856146" cy="31661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11355" y="4597072"/>
            <a:ext cx="5374433" cy="1217400"/>
          </a:xfrm>
        </p:spPr>
        <p:txBody>
          <a:bodyPr/>
          <a:lstStyle/>
          <a:p>
            <a:r>
              <a:rPr lang="en-GB" sz="2000" dirty="0" smtClean="0"/>
              <a:t>For contained </a:t>
            </a:r>
            <a:r>
              <a:rPr lang="en-GB" sz="2000" dirty="0" err="1" smtClean="0"/>
              <a:t>ν</a:t>
            </a:r>
            <a:r>
              <a:rPr lang="en-GB" sz="2000" baseline="-25000" dirty="0" err="1" smtClean="0"/>
              <a:t>e</a:t>
            </a:r>
            <a:r>
              <a:rPr lang="en-GB" sz="2000" dirty="0" smtClean="0"/>
              <a:t> CC events</a:t>
            </a:r>
          </a:p>
          <a:p>
            <a:r>
              <a:rPr lang="en-US" sz="2000" dirty="0" smtClean="0"/>
              <a:t>Event sample after selection cuts</a:t>
            </a:r>
          </a:p>
          <a:p>
            <a:r>
              <a:rPr lang="en-US" sz="2000" dirty="0" smtClean="0"/>
              <a:t>~10% in E, better than 2°in  direction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695031" y="4161453"/>
            <a:ext cx="2032340" cy="289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16" y="-3175"/>
            <a:ext cx="4181256" cy="68580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 smtClean="0"/>
              <a:t>Neutrino astronomy: Observations around the globe (U.Katz)              Physics Colloquium, Univ. Wuppertal, 11.07.2016</a:t>
            </a:r>
            <a:endParaRPr lang="de-DE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214313"/>
            <a:ext cx="8759825" cy="654050"/>
          </a:xfrm>
        </p:spPr>
        <p:txBody>
          <a:bodyPr/>
          <a:lstStyle/>
          <a:p>
            <a:r>
              <a:rPr lang="en-GB" altLang="en-US" dirty="0" smtClean="0"/>
              <a:t>Implementation in DOM</a:t>
            </a:r>
            <a:endParaRPr lang="en-GB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11150" y="1196009"/>
            <a:ext cx="4373972" cy="4045294"/>
          </a:xfrm>
        </p:spPr>
        <p:txBody>
          <a:bodyPr/>
          <a:lstStyle/>
          <a:p>
            <a:pPr marL="263525" lvl="0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SzPct val="80000"/>
            </a:pPr>
            <a:r>
              <a:rPr lang="en-GB" altLang="en-US" sz="2000" dirty="0" smtClean="0"/>
              <a:t>Reflective rings around PMTs</a:t>
            </a:r>
            <a:br>
              <a:rPr lang="en-GB" altLang="en-US" sz="2000" dirty="0" smtClean="0"/>
            </a:br>
            <a:r>
              <a:rPr lang="en-GB" altLang="en-US" sz="2000" dirty="0" smtClean="0"/>
              <a:t>(+27% light detection, see</a:t>
            </a:r>
            <a:br>
              <a:rPr lang="en-GB" altLang="en-US" sz="2000" dirty="0" smtClean="0"/>
            </a:br>
            <a:r>
              <a:rPr lang="en-US" altLang="en-US" sz="2000" dirty="0">
                <a:latin typeface="Arial" panose="020B0604020202020204" pitchFamily="34" charset="0"/>
              </a:rPr>
              <a:t>JINST 8 (2013) </a:t>
            </a:r>
            <a:r>
              <a:rPr lang="en-US" altLang="en-US" sz="2000" dirty="0" smtClean="0">
                <a:latin typeface="Arial" panose="020B0604020202020204" pitchFamily="34" charset="0"/>
              </a:rPr>
              <a:t>T03006</a:t>
            </a:r>
            <a:r>
              <a:rPr lang="en-GB" altLang="en-US" sz="2000" dirty="0" smtClean="0"/>
              <a:t>)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SzPct val="80000"/>
            </a:pPr>
            <a:r>
              <a:rPr lang="en-GB" altLang="en-US" sz="2000" dirty="0" smtClean="0"/>
              <a:t>PMTs supported by plastic structure</a:t>
            </a:r>
            <a:br>
              <a:rPr lang="en-GB" altLang="en-US" sz="2000" dirty="0" smtClean="0"/>
            </a:br>
            <a:r>
              <a:rPr lang="en-GB" altLang="en-US" sz="2000" dirty="0" smtClean="0"/>
              <a:t>produced by 3D-printing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SzPct val="80000"/>
            </a:pPr>
            <a:r>
              <a:rPr lang="en-GB" altLang="en-US" sz="2000" dirty="0" smtClean="0"/>
              <a:t>Calibration: Acoustic sensor and</a:t>
            </a:r>
            <a:br>
              <a:rPr lang="en-GB" altLang="en-US" sz="2000" dirty="0" smtClean="0"/>
            </a:br>
            <a:r>
              <a:rPr lang="en-GB" altLang="en-US" sz="2000" dirty="0" smtClean="0"/>
              <a:t>compass + </a:t>
            </a:r>
            <a:r>
              <a:rPr lang="en-GB" altLang="en-US" sz="2000" dirty="0" err="1" smtClean="0"/>
              <a:t>tiltmeter</a:t>
            </a:r>
            <a:endParaRPr lang="en-GB" altLang="en-US" sz="2000" dirty="0" smtClean="0"/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SzPct val="80000"/>
            </a:pPr>
            <a:r>
              <a:rPr lang="en-GB" altLang="en-US" sz="2000" dirty="0" smtClean="0"/>
              <a:t>Electronics components attached</a:t>
            </a:r>
            <a:br>
              <a:rPr lang="en-GB" altLang="en-US" sz="2000" dirty="0" smtClean="0"/>
            </a:br>
            <a:r>
              <a:rPr lang="en-GB" altLang="en-US" sz="2000" dirty="0" smtClean="0"/>
              <a:t>to cooling structure</a:t>
            </a:r>
          </a:p>
          <a:p>
            <a:pPr marL="263525" indent="-263525">
              <a:lnSpc>
                <a:spcPct val="100000"/>
              </a:lnSpc>
              <a:spcBef>
                <a:spcPct val="25000"/>
              </a:spcBef>
              <a:spcAft>
                <a:spcPct val="25000"/>
              </a:spcAft>
              <a:buSzPct val="80000"/>
            </a:pPr>
            <a:r>
              <a:rPr lang="en-GB" altLang="en-US" sz="2000" dirty="0" smtClean="0"/>
              <a:t>One single penetrator for </a:t>
            </a:r>
            <a:br>
              <a:rPr lang="en-GB" altLang="en-US" sz="2000" dirty="0" smtClean="0"/>
            </a:br>
            <a:r>
              <a:rPr lang="en-GB" altLang="en-US" sz="2000" dirty="0" smtClean="0"/>
              <a:t>connection to vertical cable</a:t>
            </a:r>
            <a:endParaRPr lang="en-GB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433E02-16BB-4257-87D2-D13C333183DA}" type="slidenum">
              <a:rPr lang="en-US" altLang="de-DE" smtClean="0"/>
              <a:pPr/>
              <a:t>58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34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079500" y="6548438"/>
            <a:ext cx="5811838" cy="306387"/>
          </a:xfrm>
          <a:prstGeom prst="rect">
            <a:avLst/>
          </a:prstGeom>
        </p:spPr>
        <p:txBody>
          <a:bodyPr/>
          <a:lstStyle/>
          <a:p>
            <a:r>
              <a:rPr lang="en-GB" altLang="en-US" sz="1000" smtClean="0">
                <a:latin typeface="Helvetica Neue"/>
              </a:rPr>
              <a:t>Neutrino astronomy: Observations around the globe (U.Katz)              Physics Colloquium, Univ. Wuppertal, 11.07.2016</a:t>
            </a:r>
            <a:endParaRPr lang="de-DE" altLang="en-US" sz="1000" dirty="0">
              <a:latin typeface="Helvetica Neue"/>
            </a:endParaRPr>
          </a:p>
        </p:txBody>
      </p:sp>
      <p:sp>
        <p:nvSpPr>
          <p:cNvPr id="735235" name="Rectangle 3"/>
          <p:cNvSpPr>
            <a:spLocks noChangeArrowheads="1"/>
          </p:cNvSpPr>
          <p:nvPr/>
        </p:nvSpPr>
        <p:spPr bwMode="auto">
          <a:xfrm>
            <a:off x="498475" y="128781"/>
            <a:ext cx="8645525" cy="55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 smtClean="0"/>
              <a:t>PMT specifications</a:t>
            </a:r>
            <a:endParaRPr lang="en-GB" alt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79500" y="1222236"/>
          <a:ext cx="6913678" cy="478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591"/>
                <a:gridCol w="2586087"/>
              </a:tblGrid>
              <a:tr h="192022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Requirement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Photocathode diameter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72 mm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6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Nominal Voltage for Gain 3x10</a:t>
                      </a:r>
                      <a:r>
                        <a:rPr lang="en-GB" sz="2000" b="0" i="0" u="none" strike="noStrike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 – 1300 V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Gain slope = log</a:t>
                      </a:r>
                      <a:r>
                        <a:rPr lang="en-GB" sz="2000" b="0" i="0" u="none" strike="noStrike" kern="1200" baseline="-25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(gain)/log</a:t>
                      </a:r>
                      <a:r>
                        <a:rPr lang="en-GB" sz="2000" b="0" i="0" u="none" strike="noStrike" kern="1200" baseline="-25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(HV)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 – 8.0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QE at 404 nm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23 %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QE at 470 nm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 18 %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TTS (FWHM)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5 ns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Dark count rate (0.3 </a:t>
                      </a:r>
                      <a:r>
                        <a:rPr lang="en-GB" sz="20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p.e.</a:t>
                      </a: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threshold)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2 kHz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Pre-pulses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1 %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Delayed pulses </a:t>
                      </a:r>
                      <a:endParaRPr lang="en-GB" sz="2000" b="1" i="0" u="none" strike="noStrike" kern="1200" baseline="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3.5 %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Early afterpulses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2 %</a:t>
                      </a:r>
                    </a:p>
                  </a:txBody>
                  <a:tcPr/>
                </a:tc>
              </a:tr>
              <a:tr h="192022">
                <a:tc>
                  <a:txBody>
                    <a:bodyPr/>
                    <a:lstStyle/>
                    <a:p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Late afterpulses 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10 %</a:t>
                      </a:r>
                      <a:endParaRPr lang="en-GB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3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42" y="259151"/>
            <a:ext cx="8001000" cy="463550"/>
          </a:xfrm>
        </p:spPr>
        <p:txBody>
          <a:bodyPr/>
          <a:lstStyle/>
          <a:p>
            <a:r>
              <a:rPr lang="en-US" altLang="en-US" dirty="0"/>
              <a:t>Particle </a:t>
            </a:r>
            <a:r>
              <a:rPr lang="en-US" altLang="en-US" dirty="0" smtClean="0"/>
              <a:t>propagation </a:t>
            </a:r>
            <a:r>
              <a:rPr lang="en-US" altLang="en-US" dirty="0"/>
              <a:t>in the Universe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131206" y="5302250"/>
            <a:ext cx="86180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Photons</a:t>
            </a:r>
            <a:r>
              <a:rPr lang="en-US" altLang="en-US" sz="2000" dirty="0"/>
              <a:t>: absorbed on dust and radiation;</a:t>
            </a:r>
          </a:p>
          <a:p>
            <a:pPr algn="ctr" eaLnBrk="0" hangingPunct="0"/>
            <a:r>
              <a:rPr lang="en-US" altLang="en-US" sz="2000" dirty="0">
                <a:solidFill>
                  <a:schemeClr val="accent2"/>
                </a:solidFill>
              </a:rPr>
              <a:t>Protons/nuclei</a:t>
            </a:r>
            <a:r>
              <a:rPr lang="en-US" altLang="en-US" sz="2000" dirty="0"/>
              <a:t>: deviated by magnetic fields, reactions with radiation (CMB)</a:t>
            </a:r>
          </a:p>
        </p:txBody>
      </p:sp>
      <p:sp>
        <p:nvSpPr>
          <p:cNvPr id="385028" name="Rectangle 4" descr="stars"/>
          <p:cNvSpPr>
            <a:spLocks noChangeArrowheads="1"/>
          </p:cNvSpPr>
          <p:nvPr/>
        </p:nvSpPr>
        <p:spPr bwMode="auto">
          <a:xfrm>
            <a:off x="0" y="1116013"/>
            <a:ext cx="9144000" cy="4114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5029" name="Picture 5" descr="earthtra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024" r="3008" b="3024"/>
          <a:stretch>
            <a:fillRect/>
          </a:stretch>
        </p:blipFill>
        <p:spPr bwMode="auto">
          <a:xfrm>
            <a:off x="573088" y="2133600"/>
            <a:ext cx="10668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 descr="agn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362200"/>
            <a:ext cx="17526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1" name="Picture 7" descr="cr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233613"/>
            <a:ext cx="1169987" cy="11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573088" y="4572000"/>
            <a:ext cx="3367087" cy="306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400" b="1">
                <a:solidFill>
                  <a:srgbClr val="00FFFF"/>
                </a:solidFill>
                <a:latin typeface="Tahoma" panose="020B0604030504040204" pitchFamily="34" charset="0"/>
              </a:rPr>
              <a:t>1 parsec (pc) = 3.26 light years (ly)</a:t>
            </a:r>
            <a:endParaRPr lang="en-GB" altLang="en-US" sz="1400" b="1">
              <a:latin typeface="Tahoma" panose="020B0604030504040204" pitchFamily="34" charset="0"/>
            </a:endParaRPr>
          </a:p>
        </p:txBody>
      </p:sp>
      <p:pic>
        <p:nvPicPr>
          <p:cNvPr id="385033" name="Picture 9" descr="M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990725"/>
            <a:ext cx="8382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5034" name="Group 10"/>
          <p:cNvGrpSpPr>
            <a:grpSpLocks/>
          </p:cNvGrpSpPr>
          <p:nvPr/>
        </p:nvGrpSpPr>
        <p:grpSpPr bwMode="auto">
          <a:xfrm>
            <a:off x="1381125" y="1997075"/>
            <a:ext cx="5562600" cy="2514600"/>
            <a:chOff x="816" y="2304"/>
            <a:chExt cx="3504" cy="1584"/>
          </a:xfrm>
        </p:grpSpPr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 flipH="1" flipV="1">
              <a:off x="2688" y="2880"/>
              <a:ext cx="1632" cy="4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6" name="Freeform 12"/>
            <p:cNvSpPr>
              <a:spLocks/>
            </p:cNvSpPr>
            <p:nvPr/>
          </p:nvSpPr>
          <p:spPr bwMode="auto">
            <a:xfrm>
              <a:off x="816" y="3104"/>
              <a:ext cx="3504" cy="784"/>
            </a:xfrm>
            <a:custGeom>
              <a:avLst/>
              <a:gdLst>
                <a:gd name="T0" fmla="*/ 3504 w 3504"/>
                <a:gd name="T1" fmla="*/ 0 h 784"/>
                <a:gd name="T2" fmla="*/ 1920 w 3504"/>
                <a:gd name="T3" fmla="*/ 96 h 784"/>
                <a:gd name="T4" fmla="*/ 1296 w 3504"/>
                <a:gd name="T5" fmla="*/ 288 h 784"/>
                <a:gd name="T6" fmla="*/ 864 w 3504"/>
                <a:gd name="T7" fmla="*/ 576 h 784"/>
                <a:gd name="T8" fmla="*/ 528 w 3504"/>
                <a:gd name="T9" fmla="*/ 768 h 784"/>
                <a:gd name="T10" fmla="*/ 240 w 3504"/>
                <a:gd name="T11" fmla="*/ 480 h 784"/>
                <a:gd name="T12" fmla="*/ 0 w 3504"/>
                <a:gd name="T1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4" h="784">
                  <a:moveTo>
                    <a:pt x="3504" y="0"/>
                  </a:moveTo>
                  <a:cubicBezTo>
                    <a:pt x="2896" y="24"/>
                    <a:pt x="2288" y="48"/>
                    <a:pt x="1920" y="96"/>
                  </a:cubicBezTo>
                  <a:cubicBezTo>
                    <a:pt x="1552" y="144"/>
                    <a:pt x="1472" y="208"/>
                    <a:pt x="1296" y="288"/>
                  </a:cubicBezTo>
                  <a:cubicBezTo>
                    <a:pt x="1120" y="368"/>
                    <a:pt x="992" y="496"/>
                    <a:pt x="864" y="576"/>
                  </a:cubicBezTo>
                  <a:cubicBezTo>
                    <a:pt x="736" y="656"/>
                    <a:pt x="632" y="784"/>
                    <a:pt x="528" y="768"/>
                  </a:cubicBezTo>
                  <a:cubicBezTo>
                    <a:pt x="424" y="752"/>
                    <a:pt x="328" y="608"/>
                    <a:pt x="240" y="480"/>
                  </a:cubicBezTo>
                  <a:cubicBezTo>
                    <a:pt x="152" y="352"/>
                    <a:pt x="76" y="17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37" name="Text Box 13"/>
            <p:cNvSpPr txBox="1">
              <a:spLocks noChangeArrowheads="1"/>
            </p:cNvSpPr>
            <p:nvPr/>
          </p:nvSpPr>
          <p:spPr bwMode="auto">
            <a:xfrm>
              <a:off x="2426" y="2908"/>
              <a:ext cx="17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CC00"/>
                  </a:solidFill>
                  <a:latin typeface="Tahoma" panose="020B0604030504040204" pitchFamily="34" charset="0"/>
                </a:rPr>
                <a:t>gammas  (0.01 - 10 Mpc)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85038" name="Group 14"/>
            <p:cNvGrpSpPr>
              <a:grpSpLocks/>
            </p:cNvGrpSpPr>
            <p:nvPr/>
          </p:nvGrpSpPr>
          <p:grpSpPr bwMode="auto">
            <a:xfrm>
              <a:off x="1968" y="2304"/>
              <a:ext cx="2352" cy="432"/>
              <a:chOff x="1968" y="2304"/>
              <a:chExt cx="2352" cy="432"/>
            </a:xfrm>
          </p:grpSpPr>
          <p:sp>
            <p:nvSpPr>
              <p:cNvPr id="385039" name="Text Box 15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220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protons E&gt;10</a:t>
                </a:r>
                <a:r>
                  <a:rPr lang="en-GB" altLang="en-US" sz="1600" b="1" baseline="30000">
                    <a:solidFill>
                      <a:srgbClr val="00FF00"/>
                    </a:solidFill>
                    <a:latin typeface="Tahoma" panose="020B0604030504040204" pitchFamily="34" charset="0"/>
                  </a:rPr>
                  <a:t>19</a:t>
                </a:r>
                <a:r>
                  <a:rPr lang="en-GB" altLang="en-US" sz="1600" b="1">
                    <a:solidFill>
                      <a:srgbClr val="00FF00"/>
                    </a:solidFill>
                    <a:latin typeface="Tahoma" panose="020B0604030504040204" pitchFamily="34" charset="0"/>
                  </a:rPr>
                  <a:t> eV (few 10 Mpc)</a:t>
                </a:r>
                <a:endParaRPr lang="en-GB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040" name="Freeform 16"/>
              <p:cNvSpPr>
                <a:spLocks/>
              </p:cNvSpPr>
              <p:nvPr/>
            </p:nvSpPr>
            <p:spPr bwMode="auto">
              <a:xfrm>
                <a:off x="1968" y="2544"/>
                <a:ext cx="2352" cy="192"/>
              </a:xfrm>
              <a:custGeom>
                <a:avLst/>
                <a:gdLst>
                  <a:gd name="T0" fmla="*/ 2304 w 2304"/>
                  <a:gd name="T1" fmla="*/ 576 h 576"/>
                  <a:gd name="T2" fmla="*/ 912 w 2304"/>
                  <a:gd name="T3" fmla="*/ 480 h 576"/>
                  <a:gd name="T4" fmla="*/ 0 w 2304"/>
                  <a:gd name="T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85041" name="Text Box 17"/>
            <p:cNvSpPr txBox="1">
              <a:spLocks noChangeArrowheads="1"/>
            </p:cNvSpPr>
            <p:nvPr/>
          </p:nvSpPr>
          <p:spPr bwMode="auto">
            <a:xfrm>
              <a:off x="2688" y="3244"/>
              <a:ext cx="13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protons E&lt;10</a:t>
              </a:r>
              <a:r>
                <a:rPr lang="en-GB" altLang="en-US" sz="1600" b="1" baseline="30000">
                  <a:solidFill>
                    <a:srgbClr val="00FF00"/>
                  </a:solidFill>
                  <a:latin typeface="Tahoma" panose="020B0604030504040204" pitchFamily="34" charset="0"/>
                </a:rPr>
                <a:t>19</a:t>
              </a:r>
              <a:r>
                <a:rPr lang="en-GB" altLang="en-US" sz="1600" b="1">
                  <a:solidFill>
                    <a:srgbClr val="00FF00"/>
                  </a:solidFill>
                  <a:latin typeface="Tahoma" panose="020B0604030504040204" pitchFamily="34" charset="0"/>
                </a:rPr>
                <a:t> eV</a:t>
              </a:r>
              <a:endParaRPr lang="en-GB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5042" name="Group 18"/>
          <p:cNvGrpSpPr>
            <a:grpSpLocks/>
          </p:cNvGrpSpPr>
          <p:nvPr/>
        </p:nvGrpSpPr>
        <p:grpSpPr bwMode="auto">
          <a:xfrm>
            <a:off x="1639888" y="2590800"/>
            <a:ext cx="5334000" cy="412750"/>
            <a:chOff x="960" y="2688"/>
            <a:chExt cx="3360" cy="260"/>
          </a:xfrm>
        </p:grpSpPr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 flipH="1" flipV="1">
              <a:off x="960" y="2688"/>
              <a:ext cx="336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044" name="Text Box 20"/>
            <p:cNvSpPr txBox="1">
              <a:spLocks noChangeArrowheads="1"/>
            </p:cNvSpPr>
            <p:nvPr/>
          </p:nvSpPr>
          <p:spPr bwMode="auto">
            <a:xfrm>
              <a:off x="1008" y="2736"/>
              <a:ext cx="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en-US" sz="1600" b="1">
                  <a:solidFill>
                    <a:srgbClr val="FF3300"/>
                  </a:solidFill>
                  <a:latin typeface="Tahoma" panose="020B0604030504040204" pitchFamily="34" charset="0"/>
                </a:rPr>
                <a:t>neutrinos</a:t>
              </a:r>
              <a:endParaRPr lang="en-GB" altLang="en-US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5045" name="Text Box 21"/>
          <p:cNvSpPr txBox="1">
            <a:spLocks noChangeArrowheads="1"/>
          </p:cNvSpPr>
          <p:nvPr/>
        </p:nvSpPr>
        <p:spPr bwMode="auto">
          <a:xfrm>
            <a:off x="7019925" y="3338513"/>
            <a:ext cx="2124075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600" b="1">
                <a:solidFill>
                  <a:srgbClr val="FF3300"/>
                </a:solidFill>
                <a:latin typeface="Tahoma" panose="020B0604030504040204" pitchFamily="34" charset="0"/>
              </a:rPr>
              <a:t>Cosmic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9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079500" y="6548438"/>
            <a:ext cx="5811838" cy="306387"/>
          </a:xfrm>
          <a:prstGeom prst="rect">
            <a:avLst/>
          </a:prstGeom>
        </p:spPr>
        <p:txBody>
          <a:bodyPr/>
          <a:lstStyle/>
          <a:p>
            <a:r>
              <a:rPr lang="en-GB" altLang="en-US" sz="1000" smtClean="0">
                <a:latin typeface="Helvetica Neue"/>
              </a:rPr>
              <a:t>Neutrino astronomy: Observations around the globe (U.Katz)              Physics Colloquium, Univ. Wuppertal, 11.07.2016</a:t>
            </a:r>
            <a:endParaRPr lang="de-DE" altLang="en-US" sz="1000" dirty="0">
              <a:latin typeface="Helvetica Neue"/>
            </a:endParaRPr>
          </a:p>
        </p:txBody>
      </p:sp>
      <p:sp>
        <p:nvSpPr>
          <p:cNvPr id="735235" name="Rectangle 3"/>
          <p:cNvSpPr>
            <a:spLocks noChangeArrowheads="1"/>
          </p:cNvSpPr>
          <p:nvPr/>
        </p:nvSpPr>
        <p:spPr bwMode="auto">
          <a:xfrm>
            <a:off x="498475" y="128781"/>
            <a:ext cx="8645525" cy="55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eaLnBrk="0" hangingPunct="0">
              <a:lnSpc>
                <a:spcPts val="2800"/>
              </a:lnSpc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dirty="0" smtClean="0"/>
              <a:t>PMTs available</a:t>
            </a:r>
            <a:endParaRPr lang="en-GB" alt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9" y="1343747"/>
            <a:ext cx="3119385" cy="234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12199withActiveBase.png"/>
          <p:cNvPicPr>
            <a:picLocks noChangeAspect="1"/>
          </p:cNvPicPr>
          <p:nvPr/>
        </p:nvPicPr>
        <p:blipFill rotWithShape="1">
          <a:blip r:embed="rId3" cstate="print"/>
          <a:srcRect l="-1" t="5556" r="28310" b="704"/>
          <a:stretch/>
        </p:blipFill>
        <p:spPr bwMode="auto">
          <a:xfrm rot="16200000">
            <a:off x="3377729" y="959559"/>
            <a:ext cx="2349165" cy="312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750" y="1343747"/>
            <a:ext cx="2962324" cy="2349165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5921" y="823443"/>
            <a:ext cx="1803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smtClean="0"/>
              <a:t>ETEL D792</a:t>
            </a:r>
            <a:endParaRPr lang="en-GB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918924" y="823444"/>
            <a:ext cx="326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err="1" smtClean="0"/>
              <a:t>Hamamatsu</a:t>
            </a:r>
            <a:r>
              <a:rPr lang="nl-NL" sz="2200" dirty="0" smtClean="0"/>
              <a:t> R12199</a:t>
            </a:r>
            <a:endParaRPr lang="en-GB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468477" y="823443"/>
            <a:ext cx="22448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dirty="0" smtClean="0"/>
              <a:t>HZC XP53B20</a:t>
            </a:r>
            <a:endParaRPr lang="en-GB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59379" y="3673370"/>
            <a:ext cx="6942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smtClean="0">
                <a:solidFill>
                  <a:srgbClr val="006600"/>
                </a:solidFill>
                <a:sym typeface="Wingdings" panose="05000000000000000000" pitchFamily="2" charset="2"/>
              </a:rPr>
              <a:t>			     	</a:t>
            </a:r>
            <a:r>
              <a:rPr lang="en-GB" sz="6000" b="1" dirty="0" smtClean="0">
                <a:sym typeface="Wingdings" panose="05000000000000000000" pitchFamily="2" charset="2"/>
              </a:rPr>
              <a:t>		   </a:t>
            </a:r>
            <a:r>
              <a:rPr lang="en-GB" sz="60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    </a:t>
            </a:r>
            <a:endParaRPr lang="en-GB" sz="60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296" y="4616287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Fulfil specifications; orders placed / expected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612253" y="4516360"/>
            <a:ext cx="3557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smtClean="0"/>
              <a:t>First prototype not yet </a:t>
            </a:r>
            <a:br>
              <a:rPr lang="en-GB" sz="1800" dirty="0" smtClean="0"/>
            </a:br>
            <a:r>
              <a:rPr lang="en-GB" sz="1800" dirty="0" smtClean="0"/>
              <a:t>compliant with specifications </a:t>
            </a:r>
            <a:br>
              <a:rPr lang="en-GB" sz="1800" dirty="0" smtClean="0"/>
            </a:br>
            <a:r>
              <a:rPr lang="en-GB" sz="1800" dirty="0" smtClean="0"/>
              <a:t>(gain, dark rate, afterpulses, …), </a:t>
            </a:r>
            <a:br>
              <a:rPr lang="en-GB" sz="1800" dirty="0" smtClean="0"/>
            </a:br>
            <a:r>
              <a:rPr lang="en-GB" sz="1800" dirty="0" smtClean="0"/>
              <a:t>further development under way</a:t>
            </a:r>
            <a:endParaRPr lang="en-GB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78606" y="5819304"/>
            <a:ext cx="788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</a:rPr>
              <a:t>Note: In all cases price/photocathode area &lt; 10-inch tubes (MELZ?)</a:t>
            </a:r>
            <a:endParaRPr lang="en-GB" sz="2000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7972" y="147183"/>
            <a:ext cx="1874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/>
              <a:t> +MELZ …</a:t>
            </a:r>
          </a:p>
        </p:txBody>
      </p:sp>
    </p:spTree>
    <p:extLst>
      <p:ext uri="{BB962C8B-B14F-4D97-AF65-F5344CB8AC3E}">
        <p14:creationId xmlns:p14="http://schemas.microsoft.com/office/powerpoint/2010/main" val="26830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14535" y="6531174"/>
            <a:ext cx="5811838" cy="306387"/>
          </a:xfrm>
          <a:prstGeom prst="rect">
            <a:avLst/>
          </a:prstGeom>
        </p:spPr>
        <p:txBody>
          <a:bodyPr/>
          <a:lstStyle/>
          <a:p>
            <a:r>
              <a:rPr lang="en-GB" altLang="en-US" sz="1000" smtClean="0">
                <a:latin typeface="Helvetica Neue"/>
              </a:rPr>
              <a:t>Neutrino astronomy: Observations around the globe (U.Katz)              Physics Colloquium, Univ. Wuppertal, 11.07.2016</a:t>
            </a:r>
            <a:endParaRPr lang="de-DE" altLang="en-US" sz="1000" dirty="0">
              <a:latin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4825" y="320645"/>
            <a:ext cx="7747000" cy="650905"/>
          </a:xfrm>
        </p:spPr>
        <p:txBody>
          <a:bodyPr lIns="91440" tIns="45720" rIns="91440" bIns="45720">
            <a:normAutofit/>
          </a:bodyPr>
          <a:lstStyle/>
          <a:p>
            <a:r>
              <a:rPr lang="en-GB" altLang="en-US" dirty="0" smtClean="0"/>
              <a:t>KM3NeT readout</a:t>
            </a:r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04825" y="5017497"/>
            <a:ext cx="1503084" cy="1019349"/>
          </a:xfrm>
        </p:spPr>
        <p:txBody>
          <a:bodyPr lIns="91440" tIns="45720" rIns="91440" bIns="4572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1400" dirty="0" smtClean="0"/>
              <a:t>HV for PMTs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1400" dirty="0" smtClean="0"/>
              <a:t>Discrimination</a:t>
            </a:r>
            <a:br>
              <a:rPr lang="en-US" altLang="en-US" sz="1400" dirty="0" smtClean="0"/>
            </a:br>
            <a:r>
              <a:rPr lang="en-US" altLang="en-US" sz="1400" dirty="0" smtClean="0"/>
              <a:t>w.r.t. predefined threshold</a:t>
            </a:r>
            <a:endParaRPr lang="en-US" alt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825" y="975426"/>
            <a:ext cx="5433367" cy="3971342"/>
            <a:chOff x="504825" y="958877"/>
            <a:chExt cx="5433367" cy="3971342"/>
          </a:xfrm>
        </p:grpSpPr>
        <p:pic>
          <p:nvPicPr>
            <p:cNvPr id="736275" name="Picture 1" descr="IMG_428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852" y="958877"/>
              <a:ext cx="471340" cy="47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4825" y="1178351"/>
              <a:ext cx="5226672" cy="375186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21" name="Picture 20" descr="R12199withActiveBase.png"/>
            <p:cNvPicPr>
              <a:picLocks noChangeAspect="1"/>
            </p:cNvPicPr>
            <p:nvPr/>
          </p:nvPicPr>
          <p:blipFill rotWithShape="1">
            <a:blip r:embed="rId4" cstate="print"/>
            <a:srcRect l="-1" t="5556" r="28310" b="704"/>
            <a:stretch/>
          </p:blipFill>
          <p:spPr bwMode="auto">
            <a:xfrm rot="16200000">
              <a:off x="685725" y="1092447"/>
              <a:ext cx="787551" cy="104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99071" y="2746910"/>
              <a:ext cx="1960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/>
                <a:t>31 PMTs + bases</a:t>
              </a:r>
            </a:p>
            <a:p>
              <a:r>
                <a:rPr lang="en-GB" sz="1800" dirty="0"/>
                <a:t>2</a:t>
              </a:r>
              <a:r>
                <a:rPr lang="en-GB" sz="1800" dirty="0" smtClean="0"/>
                <a:t> octopus boards</a:t>
              </a:r>
              <a:endParaRPr lang="en-GB" sz="1800" dirty="0"/>
            </a:p>
          </p:txBody>
        </p:sp>
        <p:pic>
          <p:nvPicPr>
            <p:cNvPr id="23" name="Picture 22" descr="R12199withActiveBase.png"/>
            <p:cNvPicPr>
              <a:picLocks noChangeAspect="1"/>
            </p:cNvPicPr>
            <p:nvPr/>
          </p:nvPicPr>
          <p:blipFill rotWithShape="1">
            <a:blip r:embed="rId4" cstate="print"/>
            <a:srcRect l="-1" t="5556" r="28310" b="704"/>
            <a:stretch/>
          </p:blipFill>
          <p:spPr bwMode="auto">
            <a:xfrm rot="16200000">
              <a:off x="685725" y="3963619"/>
              <a:ext cx="787551" cy="1047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667" y="2403858"/>
              <a:ext cx="1657026" cy="13311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979" y="2076006"/>
              <a:ext cx="2544543" cy="1974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41542" y="1366887"/>
              <a:ext cx="1847654" cy="367645"/>
            </a:xfrm>
            <a:prstGeom prst="rect">
              <a:avLst/>
            </a:prstGeom>
            <a:noFill/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6392" y="1363712"/>
              <a:ext cx="16385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Power board</a:t>
              </a:r>
              <a:endParaRPr lang="en-GB" sz="2000" dirty="0"/>
            </a:p>
          </p:txBody>
        </p:sp>
      </p:grp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862285" y="4992499"/>
            <a:ext cx="1503084" cy="101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Signal collection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328342" y="5012808"/>
            <a:ext cx="2885297" cy="14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313" indent="-358775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2286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FPGA for TDC (time &amp; time over threshold), time stamping (1 ns precision);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 for time </a:t>
            </a:r>
            <a:r>
              <a:rPr lang="en-US" altLang="en-US" sz="5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synchronisation</a:t>
            </a:r>
            <a:r>
              <a:rPr lang="en-US" alt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56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of calibration devices; Communication;</a:t>
            </a: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731497" y="3103943"/>
            <a:ext cx="16461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77673" y="2740859"/>
            <a:ext cx="1552027" cy="7078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Online filter </a:t>
            </a:r>
          </a:p>
          <a:p>
            <a:pPr algn="ctr"/>
            <a:r>
              <a:rPr lang="en-GB" sz="2000" dirty="0"/>
              <a:t>o</a:t>
            </a:r>
            <a:r>
              <a:rPr lang="en-GB" sz="2000" dirty="0" smtClean="0"/>
              <a:t>n shore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83007" y="2433083"/>
            <a:ext cx="1109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All data</a:t>
            </a:r>
          </a:p>
          <a:p>
            <a:r>
              <a:rPr lang="en-GB" sz="2000" dirty="0"/>
              <a:t>t</a:t>
            </a:r>
            <a:r>
              <a:rPr lang="en-GB" sz="2000" dirty="0" smtClean="0"/>
              <a:t>o shore</a:t>
            </a:r>
          </a:p>
          <a:p>
            <a:r>
              <a:rPr lang="en-GB" sz="2000" dirty="0" smtClean="0"/>
              <a:t>(optical</a:t>
            </a:r>
          </a:p>
          <a:p>
            <a:r>
              <a:rPr lang="en-GB" sz="2000" dirty="0" smtClean="0"/>
              <a:t>fibres)</a:t>
            </a:r>
            <a:endParaRPr lang="en-GB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169328" y="4016334"/>
            <a:ext cx="2521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Central Logic Board </a:t>
            </a:r>
            <a:br>
              <a:rPr lang="en-GB" sz="2000" dirty="0" smtClean="0"/>
            </a:br>
            <a:r>
              <a:rPr lang="en-GB" sz="2000" dirty="0" smtClean="0"/>
              <a:t>(CLB)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925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31630" y="6436006"/>
            <a:ext cx="5811838" cy="306387"/>
          </a:xfrm>
          <a:prstGeom prst="rect">
            <a:avLst/>
          </a:prstGeom>
        </p:spPr>
        <p:txBody>
          <a:bodyPr/>
          <a:lstStyle/>
          <a:p>
            <a:r>
              <a:rPr lang="en-GB" altLang="en-US" sz="1000" smtClean="0">
                <a:latin typeface="Helvetica Neue"/>
              </a:rPr>
              <a:t>Neutrino astronomy: Observations around the globe (U.Katz)              Physics Colloquium, Univ. Wuppertal, 11.07.2016</a:t>
            </a:r>
            <a:endParaRPr lang="de-DE" altLang="en-US" sz="1000" dirty="0">
              <a:latin typeface="Helvetica Neue"/>
            </a:endParaRPr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631630" y="113366"/>
            <a:ext cx="7899628" cy="66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Inter-DOM timing</a:t>
            </a:r>
            <a:endParaRPr lang="en-GB" altLang="en-US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2" y="887608"/>
            <a:ext cx="4972147" cy="3191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30" y="2836941"/>
            <a:ext cx="5176970" cy="3448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8955" y="1047037"/>
            <a:ext cx="4314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K40 coincidence rate as a</a:t>
            </a:r>
            <a:br>
              <a:rPr lang="en-GB" sz="2000" dirty="0" smtClean="0"/>
            </a:br>
            <a:r>
              <a:rPr lang="en-GB" sz="2000" dirty="0" smtClean="0"/>
              <a:t>function of the angle between </a:t>
            </a:r>
            <a:r>
              <a:rPr lang="en-GB" sz="2000" dirty="0" err="1" smtClean="0"/>
              <a:t>PMTs.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Note: Different PMT types!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-33192" y="4674711"/>
            <a:ext cx="4597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Relative timing calibration of </a:t>
            </a:r>
            <a:br>
              <a:rPr lang="en-GB" sz="2000" dirty="0" smtClean="0"/>
            </a:br>
            <a:r>
              <a:rPr lang="en-GB" sz="2000" dirty="0" smtClean="0"/>
              <a:t>31 PMTs in DOM using coincidences.</a:t>
            </a:r>
          </a:p>
          <a:p>
            <a:r>
              <a:rPr lang="en-GB" sz="2000" dirty="0" smtClean="0"/>
              <a:t>Note: Extremely stable over many runs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036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547655" y="6546786"/>
            <a:ext cx="5811838" cy="306387"/>
          </a:xfrm>
          <a:prstGeom prst="rect">
            <a:avLst/>
          </a:prstGeom>
        </p:spPr>
        <p:txBody>
          <a:bodyPr/>
          <a:lstStyle/>
          <a:p>
            <a:r>
              <a:rPr lang="en-GB" altLang="en-US" sz="1000" smtClean="0">
                <a:latin typeface="Helvetica Neue"/>
              </a:rPr>
              <a:t>Neutrino astronomy: Observations around the globe (U.Katz)              Physics Colloquium, Univ. Wuppertal, 11.07.2016</a:t>
            </a:r>
            <a:endParaRPr lang="de-DE" altLang="en-US" sz="1000" dirty="0">
              <a:latin typeface="Helvetica Neue"/>
            </a:endParaRPr>
          </a:p>
        </p:txBody>
      </p:sp>
      <p:sp>
        <p:nvSpPr>
          <p:cNvPr id="745496" name="Rectangle 31"/>
          <p:cNvSpPr>
            <a:spLocks noChangeArrowheads="1"/>
          </p:cNvSpPr>
          <p:nvPr/>
        </p:nvSpPr>
        <p:spPr bwMode="auto">
          <a:xfrm>
            <a:off x="625151" y="177282"/>
            <a:ext cx="7906107" cy="60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ts val="2800"/>
              </a:lnSpc>
            </a:pPr>
            <a:r>
              <a:rPr lang="en-GB" altLang="en-US" b="1" dirty="0" smtClean="0">
                <a:solidFill>
                  <a:srgbClr val="000066"/>
                </a:solidFill>
                <a:ea typeface="ＭＳ Ｐゴシック" panose="020B0600070205080204" pitchFamily="34" charset="-128"/>
              </a:rPr>
              <a:t>PPM-DU: Intra-DOM timing</a:t>
            </a:r>
            <a:endParaRPr lang="en-GB" altLang="en-US" b="1" dirty="0">
              <a:solidFill>
                <a:srgbClr val="0000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92" y="1074656"/>
            <a:ext cx="6400907" cy="4081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64848"/>
            <a:ext cx="285046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Calibration with</a:t>
            </a:r>
            <a:br>
              <a:rPr lang="en-GB" sz="2000" dirty="0" smtClean="0"/>
            </a:br>
            <a:r>
              <a:rPr lang="en-GB" sz="2000" dirty="0" smtClean="0"/>
              <a:t>pulsed LED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Time difference – </a:t>
            </a:r>
            <a:br>
              <a:rPr lang="en-GB" sz="2000" dirty="0" smtClean="0"/>
            </a:br>
            <a:r>
              <a:rPr lang="en-GB" sz="2000" dirty="0" smtClean="0"/>
              <a:t>light travel time =</a:t>
            </a:r>
            <a:br>
              <a:rPr lang="en-GB" sz="2000" dirty="0" smtClean="0"/>
            </a:br>
            <a:r>
              <a:rPr lang="en-GB" sz="2000" dirty="0" smtClean="0"/>
              <a:t>Signal travel time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Result very stable </a:t>
            </a:r>
            <a:br>
              <a:rPr lang="en-GB" sz="2000" dirty="0" smtClean="0"/>
            </a:br>
            <a:r>
              <a:rPr lang="en-GB" sz="2000" dirty="0" smtClean="0"/>
              <a:t>over several </a:t>
            </a:r>
            <a:r>
              <a:rPr lang="en-GB" sz="2000" dirty="0"/>
              <a:t>months</a:t>
            </a:r>
            <a:r>
              <a:rPr lang="en-GB" sz="2000" dirty="0" smtClean="0"/>
              <a:t>,</a:t>
            </a:r>
            <a:br>
              <a:rPr lang="en-GB" sz="2000" dirty="0" smtClean="0"/>
            </a:br>
            <a:r>
              <a:rPr lang="en-GB" sz="2000" dirty="0" smtClean="0"/>
              <a:t>RMS of jitter &lt; 1 ns  </a:t>
            </a:r>
          </a:p>
        </p:txBody>
      </p:sp>
    </p:spTree>
    <p:extLst>
      <p:ext uri="{BB962C8B-B14F-4D97-AF65-F5344CB8AC3E}">
        <p14:creationId xmlns:p14="http://schemas.microsoft.com/office/powerpoint/2010/main" val="22387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90" y="1195675"/>
            <a:ext cx="5700506" cy="4794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Muon energy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58" y="2845836"/>
            <a:ext cx="3340444" cy="2034074"/>
          </a:xfrm>
        </p:spPr>
        <p:txBody>
          <a:bodyPr/>
          <a:lstStyle/>
          <a:p>
            <a:r>
              <a:rPr lang="en-US" dirty="0" smtClean="0"/>
              <a:t>E</a:t>
            </a:r>
            <a:r>
              <a:rPr lang="en-US" baseline="-25000" dirty="0" smtClean="0"/>
              <a:t>µ</a:t>
            </a:r>
            <a:r>
              <a:rPr lang="en-US" dirty="0" smtClean="0"/>
              <a:t> &gt; 10 TeV</a:t>
            </a:r>
          </a:p>
          <a:p>
            <a:r>
              <a:rPr lang="en-US" dirty="0" smtClean="0"/>
              <a:t>Containment required (minimum reconstructed muon path length in detector)</a:t>
            </a:r>
          </a:p>
          <a:p>
            <a:r>
              <a:rPr lang="en-US" dirty="0" smtClean="0"/>
              <a:t>“Very </a:t>
            </a:r>
            <a:r>
              <a:rPr lang="en-US" dirty="0"/>
              <a:t>G</a:t>
            </a:r>
            <a:r>
              <a:rPr lang="en-US" dirty="0" smtClean="0"/>
              <a:t>aussian” in log(E</a:t>
            </a:r>
            <a:r>
              <a:rPr lang="en-US" baseline="-25000" dirty="0" smtClean="0"/>
              <a:t>µ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5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en-US" smtClean="0"/>
              <a:t>Neutrino astronomy: Observations around the globe (U.Katz)              Physics Colloquium, Univ. Wuppertal, 11.07.2016</a:t>
            </a:r>
            <a:endParaRPr lang="de-DE" alt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7159" y="382555"/>
            <a:ext cx="8546841" cy="485808"/>
          </a:xfrm>
        </p:spPr>
        <p:txBody>
          <a:bodyPr/>
          <a:lstStyle/>
          <a:p>
            <a:r>
              <a:rPr lang="en-GB" altLang="en-US" dirty="0" smtClean="0"/>
              <a:t>KM3NeT resolutions</a:t>
            </a:r>
            <a:endParaRPr lang="en-GB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81" y="1490532"/>
            <a:ext cx="4764087" cy="3454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739" r="6910" b="731"/>
          <a:stretch/>
        </p:blipFill>
        <p:spPr>
          <a:xfrm>
            <a:off x="4494498" y="1566703"/>
            <a:ext cx="4687210" cy="3378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110" y="977648"/>
            <a:ext cx="718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Track-like events:				Cascades: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36281" y="2571371"/>
            <a:ext cx="2520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baseline="-25000" dirty="0" smtClean="0"/>
              <a:t>e</a:t>
            </a:r>
            <a:r>
              <a:rPr lang="en-GB" sz="2000" dirty="0" smtClean="0"/>
              <a:t> CC events</a:t>
            </a:r>
            <a:br>
              <a:rPr lang="en-GB" sz="2000" dirty="0" smtClean="0"/>
            </a:br>
            <a:r>
              <a:rPr lang="en-GB" sz="2000" dirty="0" smtClean="0"/>
              <a:t>with containment cut</a:t>
            </a:r>
            <a:endParaRPr lang="en-GB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8474" y="3202010"/>
            <a:ext cx="3799002" cy="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14479" y="4061420"/>
            <a:ext cx="4025826" cy="10959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3843" y="3198835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1°</a:t>
            </a:r>
            <a:endParaRPr lang="en-GB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16948" y="3672269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</a:t>
            </a:r>
            <a:r>
              <a:rPr lang="en-GB" sz="2000" b="1" dirty="0" smtClean="0"/>
              <a:t>°</a:t>
            </a:r>
            <a:endParaRPr lang="en-GB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1115" y="5108417"/>
            <a:ext cx="5991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Muon energy: d(log10 E)=0.25-0.3 at E &gt; 10 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Cascade energy: 5-10% at E &gt; some 10 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All-flavour neutrino astronomy in reach</a:t>
            </a:r>
            <a:endParaRPr lang="en-GB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433E02-16BB-4257-87D2-D13C333183DA}" type="slidenum">
              <a:rPr lang="en-US" altLang="de-DE" smtClean="0"/>
              <a:pPr/>
              <a:t>65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03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Shower reconstruction: vertex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6895" y="4872357"/>
            <a:ext cx="504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u="sng" dirty="0" smtClean="0"/>
              <a:t>Along shower axis</a:t>
            </a:r>
            <a:r>
              <a:rPr lang="en-GB" sz="1800" dirty="0" smtClean="0"/>
              <a:t>:</a:t>
            </a:r>
          </a:p>
          <a:p>
            <a:pPr algn="ctr"/>
            <a:r>
              <a:rPr lang="en-GB" sz="1800" dirty="0" smtClean="0"/>
              <a:t>Offset = distance vertex – shower-max ~ log(E)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5" y="1360135"/>
            <a:ext cx="8897413" cy="3099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88" y="4872357"/>
            <a:ext cx="318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/>
              <a:t>Perpendicular to shower axis</a:t>
            </a:r>
            <a:endParaRPr lang="en-GB" sz="1800" u="sng" dirty="0"/>
          </a:p>
        </p:txBody>
      </p:sp>
      <p:sp>
        <p:nvSpPr>
          <p:cNvPr id="11" name="Rectangle 10"/>
          <p:cNvSpPr/>
          <p:nvPr/>
        </p:nvSpPr>
        <p:spPr>
          <a:xfrm>
            <a:off x="4615601" y="4365223"/>
            <a:ext cx="2032340" cy="289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65" y="1082480"/>
            <a:ext cx="8331477" cy="522501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All analyses proceed through 4 consecutive steps:</a:t>
            </a:r>
          </a:p>
          <a:p>
            <a:pPr marL="817563" lvl="1" indent="-342900">
              <a:buFont typeface="+mj-lt"/>
              <a:buAutoNum type="arabicPeriod"/>
            </a:pPr>
            <a:r>
              <a:rPr lang="en-US" dirty="0" smtClean="0"/>
              <a:t>Preselection (e.g. quality cuts or cuts on reconstructed zenith or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hit</a:t>
            </a:r>
            <a:r>
              <a:rPr lang="en-US" dirty="0" smtClean="0"/>
              <a:t>)</a:t>
            </a:r>
          </a:p>
          <a:p>
            <a:pPr marL="817563" lvl="1" indent="-342900">
              <a:buFont typeface="+mj-lt"/>
              <a:buAutoNum type="arabicPeriod"/>
            </a:pPr>
            <a:r>
              <a:rPr lang="en-US" dirty="0" smtClean="0"/>
              <a:t>Further background rejection by Boosted Decision Tree </a:t>
            </a:r>
          </a:p>
          <a:p>
            <a:pPr marL="817563" lvl="1" indent="-342900">
              <a:buFont typeface="+mj-lt"/>
              <a:buAutoNum type="arabicPeriod"/>
            </a:pPr>
            <a:r>
              <a:rPr lang="en-US" dirty="0" smtClean="0"/>
              <a:t>‘Cut-and-count’ significance analysis </a:t>
            </a:r>
          </a:p>
          <a:p>
            <a:pPr marL="817563" lvl="1" indent="-342900">
              <a:buFont typeface="+mj-lt"/>
              <a:buAutoNum type="arabicPeriod"/>
            </a:pPr>
            <a:r>
              <a:rPr lang="en-US" dirty="0" smtClean="0"/>
              <a:t>Maximum-likelihood analysis using likelihood ratio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Significance determined by generating pseudo-experiments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Note: All detector information is in the probability density functions P(X),</a:t>
            </a:r>
            <a:br>
              <a:rPr lang="en-US" dirty="0" smtClean="0"/>
            </a:br>
            <a:r>
              <a:rPr lang="en-US" dirty="0" smtClean="0"/>
              <a:t>where the event variables X depend on the type of analysis.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Main results:  </a:t>
            </a:r>
            <a:r>
              <a:rPr lang="en-US" sz="1800" dirty="0" smtClean="0">
                <a:solidFill>
                  <a:srgbClr val="0000FF"/>
                </a:solidFill>
              </a:rPr>
              <a:t/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 </a:t>
            </a:r>
            <a:r>
              <a:rPr lang="en-US" sz="1800" dirty="0" smtClean="0">
                <a:sym typeface="Wingdings" panose="05000000000000000000" pitchFamily="2" charset="2"/>
              </a:rPr>
              <a:t>Event</a:t>
            </a:r>
            <a:r>
              <a:rPr lang="en-US" sz="1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smtClean="0"/>
              <a:t>samples </a:t>
            </a:r>
            <a:r>
              <a:rPr lang="en-US" sz="1800" dirty="0"/>
              <a:t>with high signal content from step (3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smtClean="0"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ym typeface="Wingdings" panose="05000000000000000000" pitchFamily="2" charset="2"/>
              </a:rPr>
              <a:t>Optimised</a:t>
            </a:r>
            <a:r>
              <a:rPr lang="en-US" sz="1800" dirty="0" smtClean="0">
                <a:sym typeface="Wingdings" panose="05000000000000000000" pitchFamily="2" charset="2"/>
              </a:rPr>
              <a:t> sensitivities from step (4)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Analysis scheme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00800"/>
            <a:ext cx="681355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7" y="2897951"/>
            <a:ext cx="7258105" cy="11845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" y="3576449"/>
            <a:ext cx="8823705" cy="3039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Signal/background separation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55801" y="6627043"/>
            <a:ext cx="6384811" cy="230957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" y="886784"/>
            <a:ext cx="8763000" cy="27272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819250"/>
            <a:ext cx="1024455" cy="578643"/>
          </a:xfrm>
          <a:solidFill>
            <a:schemeClr val="bg1"/>
          </a:solidFill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</p:spPr>
        <p:txBody>
          <a:bodyPr/>
          <a:lstStyle/>
          <a:p>
            <a:pPr marL="975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Cascade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analysis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49034" y="4546544"/>
            <a:ext cx="1002485" cy="58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Lucida Grande" charset="0"/>
              <a:buNone/>
            </a:pPr>
            <a:r>
              <a:rPr lang="en-US" dirty="0" smtClean="0">
                <a:solidFill>
                  <a:srgbClr val="0000FF"/>
                </a:solidFill>
              </a:rPr>
              <a:t>Muon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0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34" y="328117"/>
            <a:ext cx="8135937" cy="360362"/>
          </a:xfrm>
        </p:spPr>
        <p:txBody>
          <a:bodyPr/>
          <a:lstStyle/>
          <a:p>
            <a:r>
              <a:rPr lang="en-US" dirty="0" smtClean="0"/>
              <a:t>Results (cut-and-count)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00800"/>
            <a:ext cx="681355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034" y="2314068"/>
            <a:ext cx="1024455" cy="578643"/>
          </a:xfrm>
          <a:solidFill>
            <a:schemeClr val="bg1"/>
          </a:solidFill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</p:spPr>
        <p:txBody>
          <a:bodyPr/>
          <a:lstStyle/>
          <a:p>
            <a:pPr marL="975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Cascade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analysis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42341" y="5171694"/>
            <a:ext cx="1002485" cy="582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50800" dir="5400000" algn="ctr" rotWithShape="0">
              <a:schemeClr val="accent3"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5" indent="0">
              <a:buFont typeface="Lucida Grande" charset="0"/>
              <a:buNone/>
            </a:pPr>
            <a:r>
              <a:rPr lang="en-US" dirty="0" smtClean="0">
                <a:solidFill>
                  <a:srgbClr val="0000FF"/>
                </a:solidFill>
              </a:rPr>
              <a:t>Muon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49" y="919890"/>
            <a:ext cx="7034480" cy="3219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49" y="4216141"/>
            <a:ext cx="7072583" cy="2257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60092" y="988631"/>
            <a:ext cx="1907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Event numbers</a:t>
            </a:r>
            <a:br>
              <a:rPr lang="en-GB" sz="2000" dirty="0" smtClean="0"/>
            </a:br>
            <a:r>
              <a:rPr lang="en-GB" sz="2000" dirty="0" smtClean="0"/>
              <a:t>per year for</a:t>
            </a:r>
            <a:br>
              <a:rPr lang="en-GB" sz="2000" dirty="0" smtClean="0"/>
            </a:br>
            <a:r>
              <a:rPr lang="en-GB" sz="2000" dirty="0" smtClean="0"/>
              <a:t>ARCA</a:t>
            </a:r>
            <a:endParaRPr lang="en-GB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6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How does a neutrino telescope work?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8"/>
            <a:ext cx="3768725" cy="4656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</a:t>
            </a:r>
            <a:r>
              <a:rPr lang="en-GB" altLang="en-US" dirty="0" err="1" smtClean="0"/>
              <a:t>secondaries</a:t>
            </a:r>
            <a:r>
              <a:rPr lang="en-GB" altLang="en-US" dirty="0" smtClean="0"/>
              <a:t> cross the detector volume (water or ice) and stimulate Cherenkov emission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endParaRPr lang="en-GB" altLang="en-US" dirty="0" smtClean="0"/>
          </a:p>
          <a:p>
            <a:pPr marL="342900" indent="-342900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10(0) GeV – some PeV</a:t>
            </a:r>
            <a:endParaRPr lang="en-GB" altLang="en-US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618038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1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Diffuse flux from galactic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249571"/>
            <a:ext cx="8261564" cy="1213543"/>
          </a:xfrm>
        </p:spPr>
        <p:txBody>
          <a:bodyPr/>
          <a:lstStyle/>
          <a:p>
            <a:r>
              <a:rPr lang="en-US" dirty="0" smtClean="0"/>
              <a:t>New model by D. </a:t>
            </a:r>
            <a:r>
              <a:rPr lang="en-US" dirty="0" err="1" smtClean="0"/>
              <a:t>Gaggero</a:t>
            </a:r>
            <a:r>
              <a:rPr lang="en-US" dirty="0" smtClean="0"/>
              <a:t> at al.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Neutrino flux prediction for central part of Galaxy </a:t>
            </a:r>
            <a:br>
              <a:rPr lang="en-US" dirty="0" smtClean="0"/>
            </a:br>
            <a:r>
              <a:rPr lang="en-US" dirty="0" smtClean="0"/>
              <a:t>(longitude |l| &lt; 30°and latitude |b| &gt; 4°):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 </a:t>
            </a:r>
            <a:r>
              <a:rPr lang="en-US" dirty="0" err="1" smtClean="0"/>
              <a:t>flavour</a:t>
            </a:r>
            <a:r>
              <a:rPr lang="en-US" dirty="0" smtClean="0"/>
              <a:t> (small region but much higher flux than extragalactic)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Region very well visible for KM3NeT for up-going events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First analysis in muon channel</a:t>
            </a:r>
            <a:r>
              <a:rPr lang="en-US" dirty="0" smtClean="0"/>
              <a:t> </a:t>
            </a:r>
            <a:endParaRPr lang="en-US" dirty="0"/>
          </a:p>
          <a:p>
            <a:pPr marL="975" indent="0">
              <a:buNone/>
            </a:pPr>
            <a:endParaRPr lang="en-US" dirty="0"/>
          </a:p>
          <a:p>
            <a:pPr marL="975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84081" y="6551613"/>
            <a:ext cx="6356531" cy="314624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2" y="2908607"/>
            <a:ext cx="7984045" cy="87299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7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Galactic plane: First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3354" y="1977360"/>
            <a:ext cx="2360645" cy="3182470"/>
          </a:xfrm>
        </p:spPr>
        <p:txBody>
          <a:bodyPr/>
          <a:lstStyle/>
          <a:p>
            <a:r>
              <a:rPr lang="en-US" dirty="0" smtClean="0"/>
              <a:t>Discovery in </a:t>
            </a:r>
            <a:br>
              <a:rPr lang="en-US" dirty="0" smtClean="0"/>
            </a:br>
            <a:r>
              <a:rPr lang="en-US" dirty="0" smtClean="0"/>
              <a:t>4-5 years</a:t>
            </a:r>
          </a:p>
          <a:p>
            <a:r>
              <a:rPr lang="en-US" dirty="0" smtClean="0"/>
              <a:t>Inclusion of cascade channel will improve this result</a:t>
            </a:r>
          </a:p>
          <a:p>
            <a:r>
              <a:rPr lang="en-US" dirty="0" smtClean="0"/>
              <a:t>Confirmation of this flux: major breakthrough in astrophysics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31215" y="6551613"/>
            <a:ext cx="6309397" cy="314624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7" y="1039517"/>
            <a:ext cx="6412512" cy="4978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0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10449"/>
            <a:ext cx="8135937" cy="360362"/>
          </a:xfrm>
        </p:spPr>
        <p:txBody>
          <a:bodyPr/>
          <a:lstStyle/>
          <a:p>
            <a:r>
              <a:rPr lang="en-US" dirty="0" smtClean="0"/>
              <a:t>Point-source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193588"/>
            <a:ext cx="8135937" cy="4805995"/>
          </a:xfrm>
        </p:spPr>
        <p:txBody>
          <a:bodyPr/>
          <a:lstStyle/>
          <a:p>
            <a:r>
              <a:rPr lang="en-US" sz="2400" dirty="0" smtClean="0"/>
              <a:t>Studied:</a:t>
            </a:r>
          </a:p>
          <a:p>
            <a:pPr lvl="2">
              <a:lnSpc>
                <a:spcPts val="2400"/>
              </a:lnSpc>
            </a:pPr>
            <a:r>
              <a:rPr lang="en-US" sz="2000" dirty="0" smtClean="0"/>
              <a:t>Two example Galactic sources with </a:t>
            </a:r>
            <a:r>
              <a:rPr lang="el-GR" sz="2000" dirty="0" smtClean="0"/>
              <a:t>γ</a:t>
            </a:r>
            <a:r>
              <a:rPr lang="en-US" sz="2000" dirty="0" smtClean="0"/>
              <a:t>-ray flux beyond 100 TeV:</a:t>
            </a:r>
            <a:br>
              <a:rPr lang="en-US" sz="2000" dirty="0" smtClean="0"/>
            </a:br>
            <a:r>
              <a:rPr lang="en-US" sz="2000" dirty="0" smtClean="0">
                <a:sym typeface="Wingdings" panose="05000000000000000000" pitchFamily="2" charset="2"/>
              </a:rPr>
              <a:t>  </a:t>
            </a:r>
            <a:r>
              <a:rPr lang="en-US" sz="2000" dirty="0" smtClean="0"/>
              <a:t>RXJ 1713: Supernova remnant, 0.6°</a:t>
            </a:r>
            <a:br>
              <a:rPr lang="en-US" sz="2000" dirty="0" smtClean="0"/>
            </a:br>
            <a:r>
              <a:rPr lang="en-US" sz="2000" dirty="0" smtClean="0">
                <a:sym typeface="Wingdings" panose="05000000000000000000" pitchFamily="2" charset="2"/>
              </a:rPr>
              <a:t>  Vela-X: Pulsar wind nebula, 0.8°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100% hadronic emission assumed</a:t>
            </a:r>
            <a:br>
              <a:rPr lang="en-US" sz="2000" dirty="0" smtClean="0">
                <a:sym typeface="Wingdings" panose="05000000000000000000" pitchFamily="2" charset="2"/>
              </a:rPr>
            </a:br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Generic (extragalactic) point sources with E</a:t>
            </a:r>
            <a:r>
              <a:rPr lang="en-US" sz="2000" baseline="30000" dirty="0" smtClean="0">
                <a:sym typeface="Wingdings" panose="05000000000000000000" pitchFamily="2" charset="2"/>
              </a:rPr>
              <a:t>-2</a:t>
            </a:r>
            <a:r>
              <a:rPr lang="en-US" sz="2000" dirty="0" smtClean="0">
                <a:sym typeface="Wingdings" panose="05000000000000000000" pitchFamily="2" charset="2"/>
              </a:rPr>
              <a:t> spectrum</a:t>
            </a:r>
            <a:br>
              <a:rPr lang="en-US" sz="2000" dirty="0" smtClean="0">
                <a:sym typeface="Wingdings" panose="05000000000000000000" pitchFamily="2" charset="2"/>
              </a:rPr>
            </a:br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2400" dirty="0" smtClean="0">
                <a:sym typeface="Wingdings" panose="05000000000000000000" pitchFamily="2" charset="2"/>
              </a:rPr>
              <a:t>Analyses: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Muon channel 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Cascade channel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27063" y="6416976"/>
            <a:ext cx="6813550" cy="449262"/>
          </a:xfrm>
        </p:spPr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0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60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Oscillations of atmospheric neutrinos</a:t>
            </a:r>
            <a:endParaRPr lang="en-US" altLang="en-US" dirty="0"/>
          </a:p>
        </p:txBody>
      </p:sp>
      <p:pic>
        <p:nvPicPr>
          <p:cNvPr id="7" name="Picture 2" descr="http://invisibles.eu/sites/default/files/images/long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" y="2326247"/>
            <a:ext cx="8733210" cy="39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32637" y="1166328"/>
            <a:ext cx="8302333" cy="149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 smtClean="0"/>
              <a:t>Neutrino telescopes observe large numbers of atmospheric neutrinos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sz="1800" dirty="0" smtClean="0"/>
              <a:t>Path length </a:t>
            </a:r>
            <a:r>
              <a:rPr lang="en-GB" altLang="en-US" dirty="0" smtClean="0"/>
              <a:t>through Earth depends on zenith angle (0–12.000 km)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r>
              <a:rPr lang="en-GB" altLang="en-US" dirty="0" smtClean="0"/>
              <a:t>Can we use them to study neutrino physics? … Yes!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ct val="40000"/>
              </a:spcAft>
              <a:buClr>
                <a:schemeClr val="tx2"/>
              </a:buClr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446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Neutrino oscillations in matter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8859837" cy="508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15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Neutrino propagation in matter different for      and        :</a:t>
            </a:r>
            <a:br>
              <a:rPr lang="en-GB" altLang="en-US" dirty="0" smtClean="0"/>
            </a:br>
            <a:r>
              <a:rPr lang="en-GB" altLang="en-US" dirty="0" smtClean="0"/>
              <a:t>		W and Z exchange</a:t>
            </a:r>
            <a:br>
              <a:rPr lang="en-GB" altLang="en-US" dirty="0" smtClean="0"/>
            </a:br>
            <a:r>
              <a:rPr lang="en-GB" altLang="en-US" dirty="0" smtClean="0"/>
              <a:t>		Z exchange only</a:t>
            </a:r>
            <a:br>
              <a:rPr lang="en-GB" altLang="en-US" dirty="0" smtClean="0"/>
            </a:br>
            <a:r>
              <a:rPr lang="en-GB" altLang="en-US" dirty="0" smtClean="0"/>
              <a:t>Result: Modification of oscillation pattern</a:t>
            </a:r>
          </a:p>
          <a:p>
            <a:pPr marL="469900" indent="-46990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Dominant cause of solar neutrino oscillations (MSW effect)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For atmospheric      and      : </a:t>
            </a:r>
            <a:br>
              <a:rPr lang="en-GB" altLang="en-US" dirty="0" smtClean="0"/>
            </a:br>
            <a:r>
              <a:rPr lang="en-GB" altLang="en-US" dirty="0" smtClean="0"/>
              <a:t>Matter effect depends on sign of </a:t>
            </a:r>
            <a:br>
              <a:rPr lang="en-GB" altLang="en-US" dirty="0" smtClean="0"/>
            </a:br>
            <a:r>
              <a:rPr lang="en-GB" altLang="en-US" dirty="0" smtClean="0"/>
              <a:t>Same effect for                            and  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Atmospheric neutrinos offer just the right</a:t>
            </a:r>
            <a:br>
              <a:rPr lang="en-GB" altLang="en-US" dirty="0" smtClean="0"/>
            </a:br>
            <a:r>
              <a:rPr lang="en-GB" altLang="en-US" dirty="0" smtClean="0"/>
              <a:t>and                                     to measure the effect.</a:t>
            </a:r>
          </a:p>
          <a:p>
            <a:pPr marL="469900" indent="-469900">
              <a:lnSpc>
                <a:spcPct val="12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  <a:tabLst>
                <a:tab pos="2336800" algn="l"/>
                <a:tab pos="5921375" algn="l"/>
              </a:tabLst>
            </a:pPr>
            <a:r>
              <a:rPr lang="en-GB" altLang="en-US" dirty="0" smtClean="0"/>
              <a:t>In neutrino telescope:       and        cannot be distinguished,</a:t>
            </a:r>
            <a:br>
              <a:rPr lang="en-GB" altLang="en-US" dirty="0" smtClean="0"/>
            </a:br>
            <a:r>
              <a:rPr lang="en-GB" altLang="en-US" dirty="0" smtClean="0"/>
              <a:t>but net effect since    </a:t>
            </a:r>
            <a:endParaRPr lang="en-GB" altLang="en-US" dirty="0"/>
          </a:p>
        </p:txBody>
      </p:sp>
      <p:pic>
        <p:nvPicPr>
          <p:cNvPr id="8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11" y="1227773"/>
            <a:ext cx="26987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23" y="1230578"/>
            <a:ext cx="523875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640964"/>
            <a:ext cx="4276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026137"/>
            <a:ext cx="52530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3469520"/>
            <a:ext cx="3000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30" y="3431504"/>
            <a:ext cx="344487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2" y="3728085"/>
            <a:ext cx="786607" cy="3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00" y="4084678"/>
            <a:ext cx="1816248" cy="36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19" y="4066016"/>
            <a:ext cx="1788399" cy="35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8" y="4592550"/>
            <a:ext cx="1150938" cy="27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2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43" y="4943571"/>
            <a:ext cx="2466117" cy="26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3" descr="txp_fi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5471842"/>
            <a:ext cx="3000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4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213" y="5440834"/>
            <a:ext cx="34448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6" descr="txp_fi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85" y="5759300"/>
            <a:ext cx="2568575" cy="3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Oscillations of atmospheric neutrinos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71463" y="895350"/>
            <a:ext cx="887253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Determining the sign of            requires matter effect.</a:t>
            </a:r>
            <a:br>
              <a:rPr lang="en-GB" altLang="en-US" sz="2400" dirty="0" smtClean="0"/>
            </a:br>
            <a:r>
              <a:rPr lang="en-GB" altLang="en-US" sz="2400" dirty="0" smtClean="0"/>
              <a:t>Oscillation of                       must be involved. </a:t>
            </a:r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3-flavour oscillations of                in matter: </a:t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r>
              <a:rPr lang="en-GB" altLang="en-US" sz="2400" dirty="0" smtClean="0"/>
              <a:t/>
            </a:r>
            <a:br>
              <a:rPr lang="en-GB" altLang="en-US" sz="2400" dirty="0" smtClean="0"/>
            </a:br>
            <a:endParaRPr lang="en-GB" altLang="en-US" sz="2400" dirty="0" smtClean="0"/>
          </a:p>
          <a:p>
            <a:pPr marL="469900" indent="-469900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“Matter resonance” for</a:t>
            </a:r>
            <a:br>
              <a:rPr lang="en-GB" altLang="en-US" sz="2400" dirty="0" smtClean="0"/>
            </a:br>
            <a:r>
              <a:rPr lang="en-GB" altLang="en-US" sz="2400" dirty="0" smtClean="0"/>
              <a:t>(maximal mixing, minimal oscillation frequency).</a:t>
            </a:r>
            <a:br>
              <a:rPr lang="en-GB" altLang="en-US" sz="2400" dirty="0" smtClean="0"/>
            </a:br>
            <a:r>
              <a:rPr lang="en-GB" altLang="en-US" sz="2400" dirty="0" smtClean="0"/>
              <a:t>This is the case for  </a:t>
            </a:r>
            <a:endParaRPr lang="en-GB" altLang="en-US" sz="2400" dirty="0"/>
          </a:p>
        </p:txBody>
      </p:sp>
      <p:pic>
        <p:nvPicPr>
          <p:cNvPr id="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48" y="910590"/>
            <a:ext cx="814128" cy="35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09" y="1240867"/>
            <a:ext cx="1815306" cy="29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25" y="1752058"/>
            <a:ext cx="1112628" cy="2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095485"/>
            <a:ext cx="2597085" cy="28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54" y="5729017"/>
            <a:ext cx="3006531" cy="3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2051985"/>
            <a:ext cx="5921375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Backgrounds, or maybe not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4163" y="1028700"/>
            <a:ext cx="5159375" cy="500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neutrinos 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irreducible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for oscillation studies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  <a:endParaRPr lang="en-GB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97500" y="1968001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900738" y="2471238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137400" y="2672851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6307138" y="4749301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83363" y="4555626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710363" y="2949076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979988" y="2880813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278688" y="996451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80263" y="2050551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280275" y="2272801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437313" y="51318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67588" y="4801688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065838" y="2876051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00913" y="2166438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059363" y="4346076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275513" y="1247276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970713" y="3612651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67588" y="2653801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</p:spTree>
    <p:extLst>
      <p:ext uri="{BB962C8B-B14F-4D97-AF65-F5344CB8AC3E}">
        <p14:creationId xmlns:p14="http://schemas.microsoft.com/office/powerpoint/2010/main" val="6911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Neutrino astronomy: Observations around the globe (U.Katz)              Physics Colloquium, Univ. Wuppertal, 11.07.2016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The </a:t>
            </a:r>
            <a:r>
              <a:rPr lang="en-US" altLang="en-US" smtClean="0">
                <a:latin typeface="Symbol" panose="05050102010706020507" pitchFamily="18" charset="2"/>
              </a:rPr>
              <a:t>n</a:t>
            </a:r>
            <a:r>
              <a:rPr lang="en-US" altLang="en-US" smtClean="0"/>
              <a:t> telescope world map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14400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0" y="2571750"/>
            <a:ext cx="2214563" cy="338554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25" y="2854325"/>
            <a:ext cx="3071813" cy="369332"/>
          </a:xfrm>
          <a:prstGeom prst="rect">
            <a:avLst/>
          </a:prstGeom>
          <a:noFill/>
          <a:effectLst>
            <a:outerShdw blurRad="254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Baikal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3250" y="3751263"/>
            <a:ext cx="3286125" cy="584775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b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(custom-built sensor groups)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9213" y="3860800"/>
            <a:ext cx="1928813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8349" y="5081588"/>
            <a:ext cx="2571750" cy="369332"/>
          </a:xfrm>
          <a:prstGeom prst="rect">
            <a:avLst/>
          </a:prstGeom>
          <a:noFill/>
          <a:effectLst>
            <a:outerShdw blurRad="38100" dist="254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en-GB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(South Pole)</a:t>
            </a:r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6643690" y="2640013"/>
            <a:ext cx="464342" cy="21431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0"/>
          </p:cNvCxnSpPr>
          <p:nvPr/>
        </p:nvCxnSpPr>
        <p:spPr>
          <a:xfrm flipV="1">
            <a:off x="4389438" y="3162301"/>
            <a:ext cx="2587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0"/>
          </p:cNvCxnSpPr>
          <p:nvPr/>
        </p:nvCxnSpPr>
        <p:spPr>
          <a:xfrm flipV="1">
            <a:off x="4389438" y="3040065"/>
            <a:ext cx="49212" cy="711198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8313" y="3644900"/>
            <a:ext cx="358775" cy="215900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5465763"/>
            <a:ext cx="0" cy="4238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590800" y="3751263"/>
            <a:ext cx="3597275" cy="861774"/>
          </a:xfrm>
          <a:prstGeom prst="rect">
            <a:avLst/>
          </a:prstGeom>
          <a:solidFill>
            <a:schemeClr val="bg1"/>
          </a:solidFill>
          <a:ln w="34925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dirty="0">
                <a:cs typeface="Arial" panose="020B0604020202020204" pitchFamily="34" charset="0"/>
              </a:rPr>
              <a:t>KM3NeT: </a:t>
            </a:r>
            <a:r>
              <a:rPr lang="en-US" altLang="en-US" sz="1600" dirty="0">
                <a:cs typeface="Arial" panose="020B0604020202020204" pitchFamily="34" charset="0"/>
              </a:rPr>
              <a:t/>
            </a:r>
            <a:br>
              <a:rPr lang="en-US" altLang="en-US" sz="1600" dirty="0">
                <a:cs typeface="Arial" panose="020B0604020202020204" pitchFamily="34" charset="0"/>
              </a:rPr>
            </a:br>
            <a:r>
              <a:rPr lang="en-US" altLang="en-US" sz="1600" dirty="0">
                <a:cs typeface="Arial" panose="020B0604020202020204" pitchFamily="34" charset="0"/>
              </a:rPr>
              <a:t>A distributed multi-km</a:t>
            </a:r>
            <a:r>
              <a:rPr lang="en-US" altLang="en-US" sz="1600" baseline="30000" dirty="0">
                <a:cs typeface="Arial" panose="020B0604020202020204" pitchFamily="34" charset="0"/>
              </a:rPr>
              <a:t>3 </a:t>
            </a:r>
            <a:r>
              <a:rPr lang="en-US" altLang="en-US" sz="1600" dirty="0">
                <a:cs typeface="Arial" panose="020B0604020202020204" pitchFamily="34" charset="0"/>
              </a:rPr>
              <a:t>neutrino telescope in </a:t>
            </a:r>
            <a:r>
              <a:rPr lang="en-US" altLang="en-US" sz="1600" dirty="0" smtClean="0">
                <a:cs typeface="Arial" panose="020B0604020202020204" pitchFamily="34" charset="0"/>
              </a:rPr>
              <a:t>the </a:t>
            </a:r>
            <a:r>
              <a:rPr lang="en-US" altLang="en-US" sz="1600" dirty="0">
                <a:cs typeface="Arial" panose="020B0604020202020204" pitchFamily="34" charset="0"/>
              </a:rPr>
              <a:t>Mediterranean Sea</a:t>
            </a:r>
            <a:endParaRPr lang="en-US" altLang="en-US" sz="16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4389438" y="3162301"/>
            <a:ext cx="411162" cy="588962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d5985f6-4512-4923-a1e1-7ae8d4fa03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\text{\small{[mass]}}\rightarrow\quad&#10;|\nu_i\rangle=\sum_{\alpha=1}^3U_{i\alpha}|\nu_\alpha\rangle&#10;\quad\leftarrow\text{\small{[flavour]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06"/>
  <p:tag name="PICTUREFILESIZE" val="207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P_{\alpha\to\beta}=\sin^2(2\theta)&#10;\sin^2\left(1.267\frac{\Delta m^2/\text{eV}^2\cdot L/\text{km}}{E_\nu/\text{GeV}}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61"/>
  <p:tag name="PICTUREFILESIZE" val="336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48"/>
  <p:tag name="PICTUREFILESIZE" val="30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ll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6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sim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3"/>
  <p:tag name="PICTUREFILESIZE" val="80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/E\gg1/\Delta m^2\quad\to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98"/>
  <p:tag name="PICTUREFILESIZE" val="8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uation*}&#10;U_\text{PNMS}=&#10;\begin{bmatrix}&#10;1&amp;0&amp;0\\&#10;0&amp;c_{23}&amp;s_{23}\\&#10;0&amp;-s_{23}&amp;c_{23}\\&#10;\end{bmatrix}&#10;\cdot\begin{bmatrix}&#10;c_{13}&amp;0&amp;s_{13}e^{-i\delta}\\&#10;0&amp;1&amp;0\\&#10;-s_{13}e^{i\delta}&amp;0&amp;c_{13}\\&#10;\end{bmatrix}&#10;\cdot&#10;\begin{bmatrix}&#10;c_{12}&amp;s_{12}&amp;0\\&#10;-s_{12}&amp;c_{12}&amp;0\\&#10;0&amp;0&amp;1&#10;\end{bmatrix}&#10;\end{equation*}&#10;with $s_{ij}=\sin\theta_{ij}$ and $c_{ij}=\cos\theta_{ij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607"/>
  <p:tag name="PICTUREFILESIZE" val="669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\begin{eqnarray*}&#10;&amp;\sin^2(2\theta_{23})=0.97;&#10;&amp;|\Delta m^2_{23}|=2.35\times10^{-3}\,\text{eV}^2\\&#10;&amp;\sin^2(2\theta_{12})=0.86;&#10;&amp;\Delta m^2_{12}=7.58\times10^{-5}\,\text{eV}^2\\&#10;&amp;\sin^2(2\theta_{13})=0.096;\!\!&#10;&amp;\ &#10;\end{eqnarray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464"/>
  <p:tag name="PICTUREFILESIZE" val="602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9"/>
  <p:tag name="PICTUREFILESIZE" val="8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$E_\nu\sim3\text{--}10\,\text{GeV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50"/>
  <p:tag name="PICTUREFILESIZE" val="70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"/>
  <p:tag name="PICTUREFILESIZE" val="11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{\mu,\tau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35"/>
  <p:tag name="PICTUREFILESIZE" val="18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\nu_e e^-\to\nu_e e^-\;\;\text{and}\;\; &#10;\overline\nu_e e^-\to\overline\nu_e e^-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98"/>
  <p:tag name="PICTUREFILESIZE" val="999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\nu_{\mu,\tau}e^-\to\nu_{\mu,\tau} e^-\;\;\text{and}\;\; &#10;\overline\nu_{\mu,\tau} e^-\to\overline\nu_{\mu,\tau} e^-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366"/>
  <p:tag name="PICTUREFILESIZE" val="134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0"/>
  <p:tag name="PICTUREFILESIZE" val="12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3"/>
  <p:tag name="PICTUREFILESIZE" val="13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59"/>
  <p:tag name="PICTUREFILESIZE" val="40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&gt;0, 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31"/>
  <p:tag name="PICTUREFILESIZE" val="77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13}&lt;0, 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32"/>
  <p:tag name="PICTUREFILESIZE" val="78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L\lesssim2R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84"/>
  <p:tag name="PICTUREFILESIZE" val="46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begin{document}&#10;$E=\cal{O}(\text{a few GeV}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9"/>
  <p:tag name="PICTUREFILESIZE" val="96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0"/>
  <p:tag name="PICTUREFILESIZE" val="126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overline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23"/>
  <p:tag name="PICTUREFILESIZE" val="13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(\nu_\mu N)\approx2\sigma(\overline\nu_\mu N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350"/>
  <p:tag name="BOXFONT" val="10"/>
  <p:tag name="BOXWRAP" val="Falsch"/>
  <p:tag name="WORKAROUNDTRANSPARENCYBUG" val="Falsch"/>
  <p:tag name="BITMAPFORMAT" val="pngmono"/>
  <p:tag name="DEBUGINTERACTIVE" val="Wahr"/>
  <p:tag name="ORIGWIDTH" val="184"/>
  <p:tag name="PICTUREFILESIZE" val="105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m^2_{23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59"/>
  <p:tag name="PICTUREFILESIZE" val="69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$ and/or $\overline\nu_e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124"/>
  <p:tag name="PICTUREFILESIZE" val="1045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e\leftrightarrow\nu_\m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256"/>
  <p:tag name="DEBUGINTERACTIVE" val="Wahr"/>
  <p:tag name="ORIGWIDTH" val="72"/>
  <p:tag name="PICTUREFILESIZE" val="49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=\Delta_{13}\cos(2\theta_{23}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85"/>
  <p:tag name="PICTUREFILESIZE" val="1005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usepackage{color}&#10;\begin{document}&#10;${\color{red}E_\nu\approx30\,\text{GeV}/\rho[\text{g\,cm}^{-3}]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16m"/>
  <p:tag name="DEBUGINTERACTIVE" val="Wahr"/>
  <p:tag name="ORIGWIDTH" val="229"/>
  <p:tag name="PICTUREFILESIZE" val="1992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,amssymb,amscd}&#10;\usepackage{color}&#10;\begin{document}&#10;\begin{equation*}&#10;P_{e\to\mu}\approx P_{\mu\to e}\approx&#10;\sin^2\theta_{23}\sin^2(2\theta_{13}^\text{eff})&#10;\sin^2\left(\frac{\Delta_{13}^\text{eff}L}{2}\right)&#10;\end{equation*}&#10;$\displaystyle\Delta_{13}=\frac{\Delta m^2_{13}}{2E_\nu}\quad&#10;\sin^2(2\theta_{13}^\text{eff})=&#10;\frac{\Delta_{13}^2\sin^2(2\theta_{13})}{\left(\Delta_{13}^\text{eff}\right)^2}$&#10;\begin{equation*}&#10;\Delta_{13}^\text{eff}=\sqrt{{\color{red}[\Delta_{13}\cos(2\theta_{13})-A]^2}+\Delta_{13}^2\sin^2(2\theta_{13})}&#10;\end{equation*}&#10;$\displaystyle A=\sqrt2G_FN_e$ for $\nu$ and &#10;$\displaystyle A=-\sqrt2G_FN_e$ for $\overline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16m"/>
  <p:tag name="DEBUGINTERACTIVE" val="Wahr"/>
  <p:tag name="ORIGWIDTH" val="473"/>
  <p:tag name="PICTUREFILESIZE" val="2123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_\nu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24"/>
  <p:tag name="PICTUREFILESIZE" val="13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E^2_\nu\phi(E_\nu)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83"/>
  <p:tag name="PICTUREFILESIZE" val="60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KM3NeT_CD.potx</Template>
  <TotalTime>50118</TotalTime>
  <Words>3172</Words>
  <Application>Microsoft Office PowerPoint</Application>
  <PresentationFormat>On-screen Show (4:3)</PresentationFormat>
  <Paragraphs>698</Paragraphs>
  <Slides>75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2" baseType="lpstr">
      <vt:lpstr>Arial Unicode MS</vt:lpstr>
      <vt:lpstr>ＭＳ Ｐゴシック</vt:lpstr>
      <vt:lpstr>Arial</vt:lpstr>
      <vt:lpstr>Arial Bold</vt:lpstr>
      <vt:lpstr>Calibri</vt:lpstr>
      <vt:lpstr>Century Gothic</vt:lpstr>
      <vt:lpstr>Georgia</vt:lpstr>
      <vt:lpstr>Helvetica Neue</vt:lpstr>
      <vt:lpstr>Lucida Grande</vt:lpstr>
      <vt:lpstr>Symbol</vt:lpstr>
      <vt:lpstr>Tahoma</vt:lpstr>
      <vt:lpstr>Times</vt:lpstr>
      <vt:lpstr>Times New Roman</vt:lpstr>
      <vt:lpstr>Wingdings</vt:lpstr>
      <vt:lpstr>KM3NeT_CD</vt:lpstr>
      <vt:lpstr>Equation</vt:lpstr>
      <vt:lpstr>CorelDRAW</vt:lpstr>
      <vt:lpstr>PowerPoint Presentation</vt:lpstr>
      <vt:lpstr>PowerPoint Presentation</vt:lpstr>
      <vt:lpstr>Neutrino astronomy</vt:lpstr>
      <vt:lpstr>PowerPoint Presentation</vt:lpstr>
      <vt:lpstr>Neutrino production mechanism</vt:lpstr>
      <vt:lpstr>Particle propagation in the Universe</vt:lpstr>
      <vt:lpstr>PowerPoint Presentation</vt:lpstr>
      <vt:lpstr>PowerPoint Presentation</vt:lpstr>
      <vt:lpstr>PowerPoint Presentation</vt:lpstr>
      <vt:lpstr>Example targets of n astronomy</vt:lpstr>
      <vt:lpstr>South Pole and Mediterranean Fields of View</vt:lpstr>
      <vt:lpstr>IceCube and the first detection of cosmic neutrinos</vt:lpstr>
      <vt:lpstr>PowerPoint Presentation</vt:lpstr>
      <vt:lpstr>PowerPoint Presentation</vt:lpstr>
      <vt:lpstr>A first glimpse at cosmic n’s</vt:lpstr>
      <vt:lpstr>PowerPoint Presentation</vt:lpstr>
      <vt:lpstr>PowerPoint Presentation</vt:lpstr>
      <vt:lpstr>Where do they come from?</vt:lpstr>
      <vt:lpstr>PowerPoint Presentation</vt:lpstr>
      <vt:lpstr>PowerPoint Presentation</vt:lpstr>
      <vt:lpstr>PowerPoint Presentation</vt:lpstr>
      <vt:lpstr>PowerPoint Presentation</vt:lpstr>
      <vt:lpstr>And now?</vt:lpstr>
      <vt:lpstr>Neutrino astronomy in the Mediterranean Sea: ANTARES and KM3NeT</vt:lpstr>
      <vt:lpstr>ANTARES: The first deep-sea n telescope</vt:lpstr>
      <vt:lpstr>PowerPoint Presentation</vt:lpstr>
      <vt:lpstr>The KM3NeT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KM3NeT 2.0 = ARCA and ORCA</vt:lpstr>
      <vt:lpstr>PowerPoint Presentation</vt:lpstr>
      <vt:lpstr>PPM-DOM: Atmospheric muons</vt:lpstr>
      <vt:lpstr>PPM-DU:  Muon reconstruction</vt:lpstr>
      <vt:lpstr>First KM3NeT-ARCA strings deployed</vt:lpstr>
      <vt:lpstr>First neutrinos …</vt:lpstr>
      <vt:lpstr>PowerPoint Presentation</vt:lpstr>
      <vt:lpstr>Shower reconstruction: Method</vt:lpstr>
      <vt:lpstr>Diffuse extragalactic neutrino flux</vt:lpstr>
      <vt:lpstr>Diffuse flux results (max. liklihood)</vt:lpstr>
      <vt:lpstr>Point-source results</vt:lpstr>
      <vt:lpstr>Measuring the neutrino mass hierarchy</vt:lpstr>
      <vt:lpstr>Neutrino oscillations in vacuum</vt:lpstr>
      <vt:lpstr>PowerPoint Presentation</vt:lpstr>
      <vt:lpstr>PowerPoint Presentation</vt:lpstr>
      <vt:lpstr>PowerPoint Presentation</vt:lpstr>
      <vt:lpstr>Neutrino oscillations in the Earth</vt:lpstr>
      <vt:lpstr>PowerPoint Presentation</vt:lpstr>
      <vt:lpstr>PowerPoint Presentation</vt:lpstr>
      <vt:lpstr>PowerPoint Presentation</vt:lpstr>
      <vt:lpstr>Summary and outlook</vt:lpstr>
      <vt:lpstr>PowerPoint Presentation</vt:lpstr>
      <vt:lpstr>Backup</vt:lpstr>
      <vt:lpstr>PowerPoint Presentation</vt:lpstr>
      <vt:lpstr>Shower reconstruction: θ, E</vt:lpstr>
      <vt:lpstr>Implementation in DOM</vt:lpstr>
      <vt:lpstr>PowerPoint Presentation</vt:lpstr>
      <vt:lpstr>PowerPoint Presentation</vt:lpstr>
      <vt:lpstr>KM3NeT readout</vt:lpstr>
      <vt:lpstr>PowerPoint Presentation</vt:lpstr>
      <vt:lpstr>PowerPoint Presentation</vt:lpstr>
      <vt:lpstr>Muon energy reconstruction</vt:lpstr>
      <vt:lpstr>KM3NeT resolutions</vt:lpstr>
      <vt:lpstr>Shower reconstruction: vertex</vt:lpstr>
      <vt:lpstr>Analysis scheme </vt:lpstr>
      <vt:lpstr>Signal/background separation</vt:lpstr>
      <vt:lpstr>Results (cut-and-count)</vt:lpstr>
      <vt:lpstr>Diffuse flux from galactic plane</vt:lpstr>
      <vt:lpstr>Galactic plane: First results</vt:lpstr>
      <vt:lpstr>Point-source searches</vt:lpstr>
      <vt:lpstr>PowerPoint Presentation</vt:lpstr>
      <vt:lpstr>PowerPoint Presentation</vt:lpstr>
      <vt:lpstr>PowerPoint Presentation</vt:lpstr>
    </vt:vector>
  </TitlesOfParts>
  <Company>FAU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ukatz</cp:lastModifiedBy>
  <cp:revision>358</cp:revision>
  <cp:lastPrinted>2015-01-18T20:19:59Z</cp:lastPrinted>
  <dcterms:created xsi:type="dcterms:W3CDTF">2013-03-15T11:11:15Z</dcterms:created>
  <dcterms:modified xsi:type="dcterms:W3CDTF">2016-07-11T12:08:46Z</dcterms:modified>
</cp:coreProperties>
</file>