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  <p:sldMasterId id="2147483652" r:id="rId2"/>
    <p:sldMasterId id="2147483653" r:id="rId3"/>
    <p:sldMasterId id="2147483654" r:id="rId4"/>
    <p:sldMasterId id="2147483655" r:id="rId5"/>
  </p:sldMasterIdLst>
  <p:notesMasterIdLst>
    <p:notesMasterId r:id="rId36"/>
  </p:notesMasterIdLst>
  <p:sldIdLst>
    <p:sldId id="256" r:id="rId6"/>
    <p:sldId id="454" r:id="rId7"/>
    <p:sldId id="529" r:id="rId8"/>
    <p:sldId id="713" r:id="rId9"/>
    <p:sldId id="728" r:id="rId10"/>
    <p:sldId id="714" r:id="rId11"/>
    <p:sldId id="716" r:id="rId12"/>
    <p:sldId id="715" r:id="rId13"/>
    <p:sldId id="722" r:id="rId14"/>
    <p:sldId id="718" r:id="rId15"/>
    <p:sldId id="735" r:id="rId16"/>
    <p:sldId id="723" r:id="rId17"/>
    <p:sldId id="709" r:id="rId18"/>
    <p:sldId id="719" r:id="rId19"/>
    <p:sldId id="720" r:id="rId20"/>
    <p:sldId id="721" r:id="rId21"/>
    <p:sldId id="724" r:id="rId22"/>
    <p:sldId id="725" r:id="rId23"/>
    <p:sldId id="736" r:id="rId24"/>
    <p:sldId id="710" r:id="rId25"/>
    <p:sldId id="726" r:id="rId26"/>
    <p:sldId id="727" r:id="rId27"/>
    <p:sldId id="730" r:id="rId28"/>
    <p:sldId id="731" r:id="rId29"/>
    <p:sldId id="732" r:id="rId30"/>
    <p:sldId id="733" r:id="rId31"/>
    <p:sldId id="711" r:id="rId32"/>
    <p:sldId id="729" r:id="rId33"/>
    <p:sldId id="712" r:id="rId34"/>
    <p:sldId id="734" r:id="rId35"/>
  </p:sldIdLst>
  <p:sldSz cx="9144000" cy="6858000" type="screen4x3"/>
  <p:notesSz cx="7099300" cy="10234613"/>
  <p:custDataLst>
    <p:tags r:id="rId3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FF00"/>
    <a:srgbClr val="CCFFFF"/>
    <a:srgbClr val="660066"/>
    <a:srgbClr val="66CCFF"/>
    <a:srgbClr val="008000"/>
    <a:srgbClr val="FF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6" autoAdjust="0"/>
    <p:restoredTop sz="94674" autoAdjust="0"/>
  </p:normalViewPr>
  <p:slideViewPr>
    <p:cSldViewPr snapToGrid="0">
      <p:cViewPr varScale="1">
        <p:scale>
          <a:sx n="81" d="100"/>
          <a:sy n="81" d="100"/>
        </p:scale>
        <p:origin x="12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894"/>
    </p:cViewPr>
  </p:sorterViewPr>
  <p:notesViewPr>
    <p:cSldViewPr snapToGrid="0">
      <p:cViewPr varScale="1">
        <p:scale>
          <a:sx n="53" d="100"/>
          <a:sy n="53" d="100"/>
        </p:scale>
        <p:origin x="-1776" y="-102"/>
      </p:cViewPr>
      <p:guideLst>
        <p:guide orient="horz" pos="3224"/>
        <p:guide pos="223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 altLang="de-DE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de-DE" altLang="de-DE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 altLang="de-DE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C1A66C61-5813-44DD-9B89-CF36A15885E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2320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653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26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2138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1892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567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582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13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36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935038"/>
            <a:ext cx="1971675" cy="5241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35038"/>
            <a:ext cx="5762625" cy="524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41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C7B24F-20ED-4A75-968A-2A7A471ED28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44907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0440AC-3458-4614-9FD1-8F352A089A4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4008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1852CE-2600-4DDB-BFE4-F6B4C0DB9B1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47639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C79949-A231-4B71-AA25-B6471FC782D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0534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620096-59CA-414A-9846-7FFC581110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03612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4D9861-70FA-43D5-9E33-33AA1193FDE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7867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81435E-516E-4A0D-AEA8-80BEE319E0D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40036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40EA1-94E2-4402-A6FF-1C750BCFFD8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9425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605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1B9AD7-206F-46EE-B5E7-723AEEE1082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1550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EBB1EA-BA41-4792-98CE-1C01CD5CFF3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38446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6663" y="539750"/>
            <a:ext cx="1744662" cy="536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084763" cy="536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F5AA4A-9710-4400-BA89-D07E228DB0B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18503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6981825" cy="693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5811838" cy="3063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77050" y="6551613"/>
            <a:ext cx="306388" cy="306387"/>
          </a:xfrm>
        </p:spPr>
        <p:txBody>
          <a:bodyPr/>
          <a:lstStyle>
            <a:lvl1pPr>
              <a:defRPr/>
            </a:lvl1pPr>
          </a:lstStyle>
          <a:p>
            <a:fld id="{17433E02-16BB-4257-87D2-D13C333183D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39620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6981825" cy="693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377950"/>
            <a:ext cx="3414712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716338"/>
            <a:ext cx="3414712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5811838" cy="3063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877050" y="6551613"/>
            <a:ext cx="306388" cy="306387"/>
          </a:xfrm>
        </p:spPr>
        <p:txBody>
          <a:bodyPr/>
          <a:lstStyle>
            <a:lvl1pPr>
              <a:defRPr/>
            </a:lvl1pPr>
          </a:lstStyle>
          <a:p>
            <a:fld id="{825D0A14-C7B0-42A2-AA90-3E08C8EA576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86380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9500C7-8A0B-4851-9D7D-3EAE78EEE4D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21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FB9E4-AD7D-4461-BD27-4A6649609D3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70200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D7DB8C-0A9E-4F1F-8635-7757A2ACC18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22517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F0979F-D287-4FA9-8C50-BA1C3E03BB5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86240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0AC684-D63A-4BD0-B93E-2E0E38139C6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1578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297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201FE-4DDA-41AC-A0EA-222D61520AF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00372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EE917E-50F1-42FB-9C27-405E3621A2B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4639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BFB8A2-DF08-4209-BD1B-73D4CEA5DEE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97240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B24E4B-62E0-4F53-B41A-87FA6347E68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6696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D5B058-956D-46E2-86C6-6E2A24A29D6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29200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6663" y="539750"/>
            <a:ext cx="1744662" cy="536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084763" cy="536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C2465-B94A-4818-AA14-31CA617AB6D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2251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55FF3F-26CB-49EB-BC98-29A10AE5478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85793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92D26A-B051-43CD-AA7A-AEFD52B05EB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10570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3B4C13-1215-4E3C-B429-C2F1AFD151F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9306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F54E82-E8D1-4E20-9932-9E68EE3D91B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2471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84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25FEC9-2E4F-4EDC-BAE1-D48011A5BB8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7401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4DF881-97CC-4A4A-94D1-11C76439DED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3665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A31EE3-7EAB-49C7-9390-6D2865E7979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29861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531E15-DFBD-4CA1-9800-FEC8577F1A5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24220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11C664-6AAF-4F7A-9525-784469F2768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5091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E014AF-7848-44B5-BDCA-03CAF9538D1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73287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6663" y="539750"/>
            <a:ext cx="1744662" cy="536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084763" cy="536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22B2C6-C2E3-49E2-80FB-7D0CA5D8C19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70424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7D84E9-972E-460D-B065-74FD7F16870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71642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E638B4-0B41-444B-B591-738170CF9E4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57365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99A4F2-33D9-4846-98F9-4AE8E457B6F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5831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686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1D30E9-C734-476B-BF48-B36FBB29DEE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79785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841C09-AE71-45B3-8F16-0B22E56229C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02877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89113B-9963-4D7D-8FEF-A913D5A93EE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58895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D28D17-9AEB-4164-8153-97FFEC007F4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78418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3090DD-99E4-45E1-A7A8-12ABBE57A6C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71741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A1C662-A2CA-41C7-A4A6-35181E05966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5386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536720-5C6D-4706-9A90-054F22726E0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96841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6663" y="539750"/>
            <a:ext cx="1744662" cy="536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084763" cy="536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73FCF9-F4ED-4795-BE98-B493D0FD142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5612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81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73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66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00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2" descr="fau_logo_trans_whit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b="1878"/>
          <a:stretch>
            <a:fillRect/>
          </a:stretch>
        </p:blipFill>
        <p:spPr bwMode="auto">
          <a:xfrm>
            <a:off x="198438" y="5865813"/>
            <a:ext cx="40449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3" name="Picture 3" descr="header_background-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5599113"/>
            <a:ext cx="21336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2975" y="935038"/>
            <a:ext cx="6981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pic>
        <p:nvPicPr>
          <p:cNvPr id="629765" name="Picture 5" descr="km3net_logo_transp_larger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5670550"/>
            <a:ext cx="106045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 dt="0"/>
  <p:txStyles>
    <p:titleStyle>
      <a:lvl1pPr algn="l" rtl="0" fontAlgn="base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2pPr>
      <a:lvl3pPr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3pPr>
      <a:lvl4pPr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4pPr>
      <a:lvl5pPr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358775" algn="l" rtl="0" fontAlgn="base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28600" algn="l" rtl="0" fontAlgn="base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28600" algn="l" rtl="0" fontAlgn="base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28600" algn="l" rtl="0" fontAlgn="base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8" descr="ecap pp folgemaß a 22_2_0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483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Textbeispiel normal</a:t>
            </a:r>
          </a:p>
          <a:p>
            <a:pPr lvl="1"/>
            <a:r>
              <a:rPr lang="en-US" altLang="de-DE" smtClean="0"/>
              <a:t>Textbeispiel klein</a:t>
            </a:r>
          </a:p>
          <a:p>
            <a:pPr lvl="2"/>
            <a:r>
              <a:rPr lang="en-US" altLang="de-DE" smtClean="0"/>
              <a:t>Textbeispiel eingerückt</a:t>
            </a:r>
          </a:p>
          <a:p>
            <a:pPr lvl="3"/>
            <a:r>
              <a:rPr lang="en-US" altLang="de-DE" smtClean="0"/>
              <a:t>Textbeispiel weiter eingerückt</a:t>
            </a:r>
          </a:p>
          <a:p>
            <a:pPr lvl="4"/>
            <a:r>
              <a:rPr lang="en-US" altLang="de-DE" smtClean="0"/>
              <a:t>Textbeispiel noch weiter eingerückt</a:t>
            </a:r>
            <a:endParaRPr lang="de-DE" altLang="de-DE" smtClean="0"/>
          </a:p>
          <a:p>
            <a:pPr lvl="1"/>
            <a:endParaRPr lang="en-GB" altLang="de-DE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0" y="6548438"/>
            <a:ext cx="58118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66"/>
                </a:solidFill>
              </a:defRPr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51613"/>
            <a:ext cx="3063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62DC800-5635-43B8-B2E2-F0FB97822192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483335" name="Rectangle 7"/>
          <p:cNvSpPr>
            <a:spLocks noChangeArrowheads="1"/>
          </p:cNvSpPr>
          <p:nvPr userDrawn="1"/>
        </p:nvSpPr>
        <p:spPr bwMode="auto">
          <a:xfrm>
            <a:off x="7329488" y="5895975"/>
            <a:ext cx="1814512" cy="962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83336" name="Picture 8" descr="km3net_logo_transp_larger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5907088"/>
            <a:ext cx="9556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712" r:id="rId12"/>
    <p:sldLayoutId id="2147483713" r:id="rId13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358775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8" descr="ecap pp folgemaß a 22_2_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43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484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Textbeispiel normal</a:t>
            </a:r>
          </a:p>
          <a:p>
            <a:pPr lvl="1"/>
            <a:r>
              <a:rPr lang="en-US" altLang="de-DE" smtClean="0"/>
              <a:t>Textbeispiel klein</a:t>
            </a:r>
          </a:p>
          <a:p>
            <a:pPr lvl="2"/>
            <a:r>
              <a:rPr lang="en-US" altLang="de-DE" smtClean="0"/>
              <a:t>Textbeispiel eingerückt</a:t>
            </a:r>
          </a:p>
          <a:p>
            <a:pPr lvl="3"/>
            <a:r>
              <a:rPr lang="en-US" altLang="de-DE" smtClean="0"/>
              <a:t>Textbeispiel weiter eingerückt</a:t>
            </a:r>
          </a:p>
          <a:p>
            <a:pPr lvl="4"/>
            <a:r>
              <a:rPr lang="en-US" altLang="de-DE" smtClean="0"/>
              <a:t>Textbeispiel noch weiter eingerückt</a:t>
            </a:r>
            <a:endParaRPr lang="de-DE" altLang="de-DE" smtClean="0"/>
          </a:p>
          <a:p>
            <a:pPr lvl="1"/>
            <a:endParaRPr lang="en-GB" altLang="de-DE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548438"/>
            <a:ext cx="6400800" cy="306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66"/>
                </a:solidFill>
              </a:defRPr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51613"/>
            <a:ext cx="306388" cy="306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3C9EF31-1418-4334-9F15-267BD78B2CAA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358775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8" descr="ecap pp folgemaß a 22_2_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485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Textbeispiel normal</a:t>
            </a:r>
          </a:p>
          <a:p>
            <a:pPr lvl="1"/>
            <a:r>
              <a:rPr lang="en-US" altLang="de-DE" smtClean="0"/>
              <a:t>Textbeispiel klein</a:t>
            </a:r>
          </a:p>
          <a:p>
            <a:pPr lvl="2"/>
            <a:r>
              <a:rPr lang="en-US" altLang="de-DE" smtClean="0"/>
              <a:t>Textbeispiel eingerückt</a:t>
            </a:r>
          </a:p>
          <a:p>
            <a:pPr lvl="3"/>
            <a:r>
              <a:rPr lang="en-US" altLang="de-DE" smtClean="0"/>
              <a:t>Textbeispiel weiter eingerückt</a:t>
            </a:r>
          </a:p>
          <a:p>
            <a:pPr lvl="4"/>
            <a:r>
              <a:rPr lang="en-US" altLang="de-DE" smtClean="0"/>
              <a:t>Textbeispiel noch weiter eingerückt</a:t>
            </a:r>
            <a:endParaRPr lang="de-DE" altLang="de-DE" smtClean="0"/>
          </a:p>
          <a:p>
            <a:pPr lvl="1"/>
            <a:endParaRPr lang="en-GB" altLang="de-DE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548438"/>
            <a:ext cx="6400800" cy="306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66"/>
                </a:solidFill>
              </a:defRPr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51613"/>
            <a:ext cx="306388" cy="306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623591A5-E9DD-4DF0-AF04-2115D435416B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358775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8" descr="ecap pp folgemaß a 22_2_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6403" name="Picture 6" descr="BMBF-Gef-Logo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4845050"/>
            <a:ext cx="1530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4864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Textbeispiel normal</a:t>
            </a:r>
          </a:p>
          <a:p>
            <a:pPr lvl="1"/>
            <a:r>
              <a:rPr lang="en-US" altLang="de-DE" smtClean="0"/>
              <a:t>Textbeispiel klein</a:t>
            </a:r>
          </a:p>
          <a:p>
            <a:pPr lvl="2"/>
            <a:r>
              <a:rPr lang="en-US" altLang="de-DE" smtClean="0"/>
              <a:t>Textbeispiel eingerückt</a:t>
            </a:r>
          </a:p>
          <a:p>
            <a:pPr lvl="3"/>
            <a:r>
              <a:rPr lang="en-US" altLang="de-DE" smtClean="0"/>
              <a:t>Textbeispiel weiter eingerückt</a:t>
            </a:r>
          </a:p>
          <a:p>
            <a:pPr lvl="4"/>
            <a:r>
              <a:rPr lang="en-US" altLang="de-DE" smtClean="0"/>
              <a:t>Textbeispiel noch weiter eingerückt</a:t>
            </a:r>
            <a:endParaRPr lang="de-DE" altLang="de-DE" smtClean="0"/>
          </a:p>
          <a:p>
            <a:pPr lvl="1"/>
            <a:endParaRPr lang="en-GB" altLang="de-DE" smtClean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0" y="6548438"/>
            <a:ext cx="5811838" cy="306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66"/>
                </a:solidFill>
              </a:defRPr>
            </a:lvl1pPr>
          </a:lstStyle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51613"/>
            <a:ext cx="306388" cy="3063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72F312C-B995-498A-A1AB-E5208878DA3D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358775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" y="1382713"/>
            <a:ext cx="8972550" cy="1185862"/>
          </a:xfrm>
        </p:spPr>
        <p:txBody>
          <a:bodyPr anchor="ctr"/>
          <a:lstStyle/>
          <a:p>
            <a:pPr algn="l">
              <a:lnSpc>
                <a:spcPct val="110000"/>
              </a:lnSpc>
            </a:pPr>
            <a:r>
              <a:rPr lang="en-US" altLang="de-DE" sz="3400" dirty="0" err="1" smtClean="0">
                <a:solidFill>
                  <a:schemeClr val="bg1"/>
                </a:solidFill>
              </a:rPr>
              <a:t>Photodetection</a:t>
            </a:r>
            <a:r>
              <a:rPr lang="en-US" altLang="de-DE" sz="3400" dirty="0" smtClean="0">
                <a:solidFill>
                  <a:schemeClr val="bg1"/>
                </a:solidFill>
              </a:rPr>
              <a:t> in KM3NeT</a:t>
            </a:r>
            <a:endParaRPr lang="en-US" altLang="de-DE" sz="1300" dirty="0">
              <a:solidFill>
                <a:schemeClr val="bg1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87375" y="2828925"/>
            <a:ext cx="3357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de-DE" altLang="de-DE" sz="2000" b="1">
                <a:solidFill>
                  <a:schemeClr val="bg1"/>
                </a:solidFill>
                <a:latin typeface="Verdana" panose="020B0604030504040204" pitchFamily="34" charset="0"/>
              </a:rPr>
              <a:t>Uli Katz</a:t>
            </a:r>
          </a:p>
          <a:p>
            <a:pPr algn="ctr">
              <a:lnSpc>
                <a:spcPct val="85000"/>
              </a:lnSpc>
            </a:pPr>
            <a:r>
              <a:rPr lang="de-DE" altLang="de-DE" sz="2000" b="1">
                <a:solidFill>
                  <a:schemeClr val="bg1"/>
                </a:solidFill>
                <a:latin typeface="Verdana" panose="020B0604030504040204" pitchFamily="34" charset="0"/>
              </a:rPr>
              <a:t>ECAP / Univ. Erlangen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76285" y="195263"/>
            <a:ext cx="877240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b="1" dirty="0" smtClean="0">
                <a:solidFill>
                  <a:schemeClr val="bg1"/>
                </a:solidFill>
              </a:rPr>
              <a:t>APPEC Technology Forum 2015</a:t>
            </a:r>
            <a:br>
              <a:rPr lang="en-US" altLang="de-DE" b="1" dirty="0" smtClean="0">
                <a:solidFill>
                  <a:schemeClr val="bg1"/>
                </a:solidFill>
              </a:rPr>
            </a:br>
            <a:r>
              <a:rPr lang="en-US" altLang="de-DE" b="1" dirty="0" smtClean="0">
                <a:solidFill>
                  <a:schemeClr val="bg1"/>
                </a:solidFill>
              </a:rPr>
              <a:t>Low Light-Level Detection in </a:t>
            </a:r>
            <a:r>
              <a:rPr lang="en-US" altLang="de-DE" b="1" dirty="0" err="1" smtClean="0">
                <a:solidFill>
                  <a:schemeClr val="bg1"/>
                </a:solidFill>
              </a:rPr>
              <a:t>Astroparticle</a:t>
            </a:r>
            <a:r>
              <a:rPr lang="en-US" altLang="de-DE" b="1" dirty="0" smtClean="0">
                <a:solidFill>
                  <a:schemeClr val="bg1"/>
                </a:solidFill>
              </a:rPr>
              <a:t> Physics and in Medical Applications</a:t>
            </a:r>
            <a:r>
              <a:rPr lang="en-US" altLang="de-DE" b="1" dirty="0">
                <a:solidFill>
                  <a:schemeClr val="bg1"/>
                </a:solidFill>
              </a:rPr>
              <a:t/>
            </a:r>
            <a:br>
              <a:rPr lang="en-US" altLang="de-DE" b="1" dirty="0">
                <a:solidFill>
                  <a:schemeClr val="bg1"/>
                </a:solidFill>
              </a:rPr>
            </a:br>
            <a:r>
              <a:rPr lang="en-US" altLang="de-DE" b="1" dirty="0" smtClean="0">
                <a:solidFill>
                  <a:schemeClr val="bg1"/>
                </a:solidFill>
              </a:rPr>
              <a:t>22+23 April 2015, Munich, Germany</a:t>
            </a:r>
            <a:endParaRPr lang="en-US" altLang="de-D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KM3NeT development</a:t>
            </a:r>
            <a:endParaRPr lang="en-GB" altLang="en-US" sz="32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12986"/>
              </p:ext>
            </p:extLst>
          </p:nvPr>
        </p:nvGraphicFramePr>
        <p:xfrm>
          <a:off x="160258" y="877790"/>
          <a:ext cx="8875306" cy="516301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973501"/>
                <a:gridCol w="1398053"/>
                <a:gridCol w="4114085"/>
                <a:gridCol w="2389667"/>
              </a:tblGrid>
              <a:tr h="92478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Phase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Blocks/</a:t>
                      </a:r>
                      <a:b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strings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Primary</a:t>
                      </a: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</a:rPr>
                        <a:t> deliverables /</a:t>
                      </a:r>
                      <a:br>
                        <a:rPr lang="en-US" sz="2200" b="1" baseline="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</a:rPr>
                        <a:t>site(s)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PMTs</a:t>
                      </a: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</a:rPr>
                        <a:t> needed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0.2/31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Proof of feasibility and first science results;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KM3NeT-Fr + KM3NeT-It sites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    18.000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23906">
                <a:tc row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aseline="0" noProof="0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US" sz="22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2/230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Measurement of neutrino signal reported by IceCube;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All-flavor neutrino astronomy;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KM3NeT-It site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+175.000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646">
                <a:tc vMerge="1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200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1/115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Neutrino mass hierarchy;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KM3NeT-Fr site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6+1/805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Neutrino astronomy including Galactic sources;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Multiple sites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smtClean="0">
                          <a:solidFill>
                            <a:schemeClr val="tx1"/>
                          </a:solidFill>
                        </a:rPr>
                        <a:t>+260.000</a:t>
                      </a: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3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KM3NeT resolutions</a:t>
            </a:r>
            <a:endParaRPr lang="en-GB" alt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81" y="1490532"/>
            <a:ext cx="4764087" cy="3454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739" r="6910" b="731"/>
          <a:stretch/>
        </p:blipFill>
        <p:spPr>
          <a:xfrm>
            <a:off x="4494498" y="1566703"/>
            <a:ext cx="4687210" cy="3378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110" y="977648"/>
            <a:ext cx="7180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Track-like events:				Cascades: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52499" y="2571371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/>
              <a:t>e</a:t>
            </a:r>
            <a:r>
              <a:rPr lang="en-GB" dirty="0" smtClean="0"/>
              <a:t> CC events</a:t>
            </a:r>
            <a:br>
              <a:rPr lang="en-GB" dirty="0" smtClean="0"/>
            </a:br>
            <a:r>
              <a:rPr lang="en-GB" dirty="0" smtClean="0"/>
              <a:t>with containment cut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18474" y="3202010"/>
            <a:ext cx="3799002" cy="0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14479" y="4061420"/>
            <a:ext cx="4025826" cy="10959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3843" y="3198835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1°</a:t>
            </a:r>
            <a:endParaRPr lang="en-GB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16948" y="3672269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</a:t>
            </a:r>
            <a:r>
              <a:rPr lang="en-GB" sz="2000" b="1" dirty="0" smtClean="0"/>
              <a:t>°</a:t>
            </a:r>
            <a:endParaRPr lang="en-GB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1115" y="5108417"/>
            <a:ext cx="5991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Muon energy: d(log10 E)=0.25-0.3 at E &gt; 10 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Cascade energy: 5-10% at E &gt; some 10 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All-flavour neutrino astronomy in reach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76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KM3NeT science objectives</a:t>
            </a:r>
            <a:endParaRPr lang="en-GB" alt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660"/>
            <a:ext cx="4095421" cy="2948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21" y="690660"/>
            <a:ext cx="4508373" cy="3344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" y="3710202"/>
            <a:ext cx="4060083" cy="2766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737" y="4411744"/>
            <a:ext cx="4987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All-flavour n</a:t>
            </a:r>
            <a:r>
              <a:rPr lang="en-GB" dirty="0" smtClean="0"/>
              <a:t>eutrino astronomy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Precision measurements in neutrino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Nodes for earth and sea science research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0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5DB021-AB84-4B10-BDC5-8A0B695DFC40}" type="slidenum">
              <a:rPr lang="en-US" altLang="de-DE"/>
              <a:pPr/>
              <a:t>13</a:t>
            </a:fld>
            <a:endParaRPr lang="en-US" altLang="de-DE"/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62813" y="2479247"/>
            <a:ext cx="5420626" cy="1725106"/>
          </a:xfrm>
          <a:noFill/>
          <a:ln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de-DE" sz="3200" dirty="0" smtClean="0"/>
              <a:t>Light detection in KM3NeT</a:t>
            </a:r>
            <a:r>
              <a:rPr lang="en-US" altLang="de-DE" sz="3200" dirty="0"/>
              <a:t/>
            </a:r>
            <a:br>
              <a:rPr lang="en-US" altLang="de-DE" sz="3200" dirty="0"/>
            </a:br>
            <a:endParaRPr lang="en-GB" altLang="de-DE" sz="3200" dirty="0"/>
          </a:p>
        </p:txBody>
      </p:sp>
    </p:spTree>
    <p:extLst>
      <p:ext uri="{BB962C8B-B14F-4D97-AF65-F5344CB8AC3E}">
        <p14:creationId xmlns:p14="http://schemas.microsoft.com/office/powerpoint/2010/main" val="32713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079500" y="6567292"/>
            <a:ext cx="5811838" cy="306387"/>
          </a:xfrm>
        </p:spPr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F240E4-C22E-4EE9-B8D4-31B4B451A0A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4825" y="182563"/>
            <a:ext cx="7747000" cy="788987"/>
          </a:xfrm>
        </p:spPr>
        <p:txBody>
          <a:bodyPr lIns="91440" tIns="45720" rIns="91440" bIns="45720">
            <a:normAutofit/>
          </a:bodyPr>
          <a:lstStyle/>
          <a:p>
            <a:r>
              <a:rPr lang="en-GB" altLang="en-US" sz="3200" dirty="0" smtClean="0"/>
              <a:t>KM3NeT readout</a:t>
            </a:r>
            <a:endParaRPr lang="en-GB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04825" y="4793554"/>
            <a:ext cx="1503084" cy="1019349"/>
          </a:xfrm>
        </p:spPr>
        <p:txBody>
          <a:bodyPr lIns="91440" tIns="45720" rIns="91440" bIns="45720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5600" dirty="0" smtClean="0"/>
              <a:t>HV for PMTs</a:t>
            </a:r>
            <a:endParaRPr lang="en-US" altLang="en-US" sz="16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5600" dirty="0" smtClean="0"/>
              <a:t>Discrimination</a:t>
            </a:r>
            <a:br>
              <a:rPr lang="en-US" altLang="en-US" sz="5600" dirty="0" smtClean="0"/>
            </a:br>
            <a:r>
              <a:rPr lang="en-US" altLang="en-US" sz="5600" dirty="0" smtClean="0"/>
              <a:t>w.r.t. predefined threshold</a:t>
            </a:r>
            <a:endParaRPr lang="en-US" altLang="en-US" sz="4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4825" y="751483"/>
            <a:ext cx="5433367" cy="3971342"/>
            <a:chOff x="504825" y="958877"/>
            <a:chExt cx="5433367" cy="3971342"/>
          </a:xfrm>
        </p:grpSpPr>
        <p:pic>
          <p:nvPicPr>
            <p:cNvPr id="736275" name="Picture 1" descr="IMG_428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852" y="958877"/>
              <a:ext cx="471340" cy="47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4825" y="1178351"/>
              <a:ext cx="5226672" cy="375186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R12199withActiveBase.png"/>
            <p:cNvPicPr>
              <a:picLocks noChangeAspect="1"/>
            </p:cNvPicPr>
            <p:nvPr/>
          </p:nvPicPr>
          <p:blipFill rotWithShape="1">
            <a:blip r:embed="rId4" cstate="print"/>
            <a:srcRect l="-1" t="5556" r="28310" b="704"/>
            <a:stretch/>
          </p:blipFill>
          <p:spPr bwMode="auto">
            <a:xfrm rot="16200000">
              <a:off x="685725" y="1092447"/>
              <a:ext cx="787551" cy="104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99072" y="2746911"/>
              <a:ext cx="1960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31 PMTs + bases</a:t>
              </a:r>
            </a:p>
            <a:p>
              <a:r>
                <a:rPr lang="en-GB" dirty="0"/>
                <a:t>2</a:t>
              </a:r>
              <a:r>
                <a:rPr lang="en-GB" dirty="0" smtClean="0"/>
                <a:t> octopus boards</a:t>
              </a:r>
              <a:endParaRPr lang="en-GB" dirty="0"/>
            </a:p>
          </p:txBody>
        </p:sp>
        <p:pic>
          <p:nvPicPr>
            <p:cNvPr id="23" name="Picture 22" descr="R12199withActiveBase.png"/>
            <p:cNvPicPr>
              <a:picLocks noChangeAspect="1"/>
            </p:cNvPicPr>
            <p:nvPr/>
          </p:nvPicPr>
          <p:blipFill rotWithShape="1">
            <a:blip r:embed="rId4" cstate="print"/>
            <a:srcRect l="-1" t="5556" r="28310" b="704"/>
            <a:stretch/>
          </p:blipFill>
          <p:spPr bwMode="auto">
            <a:xfrm rot="16200000">
              <a:off x="685725" y="3963619"/>
              <a:ext cx="787551" cy="104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667" y="2403858"/>
              <a:ext cx="1657026" cy="133114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979" y="2076006"/>
              <a:ext cx="2544543" cy="1974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41542" y="1366887"/>
              <a:ext cx="1847654" cy="367645"/>
            </a:xfrm>
            <a:prstGeom prst="rect">
              <a:avLst/>
            </a:prstGeom>
            <a:noFill/>
            <a:ln w="190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6392" y="1363712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Power board</a:t>
              </a:r>
              <a:endParaRPr lang="en-GB" dirty="0"/>
            </a:p>
          </p:txBody>
        </p:sp>
      </p:grp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862285" y="4768556"/>
            <a:ext cx="1503084" cy="101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1400" dirty="0" smtClean="0"/>
              <a:t>Signal collection</a:t>
            </a:r>
            <a:endParaRPr lang="en-US" altLang="en-US" sz="12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328342" y="4788865"/>
            <a:ext cx="2885297" cy="14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5600" dirty="0" smtClean="0"/>
              <a:t>FPGA for TDC (time &amp; time over threshold), time stamping (1 ns precision);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5600" dirty="0" smtClean="0"/>
              <a:t>Interface for time </a:t>
            </a:r>
            <a:r>
              <a:rPr lang="en-US" altLang="en-US" sz="5600" dirty="0" err="1" smtClean="0"/>
              <a:t>synchronisation</a:t>
            </a:r>
            <a:r>
              <a:rPr lang="en-US" altLang="en-US" sz="5600" dirty="0" smtClean="0"/>
              <a:t>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5600" dirty="0" smtClean="0"/>
              <a:t>Control of calibration devices; Communication;</a:t>
            </a:r>
            <a:endParaRPr lang="en-US" altLang="en-US" sz="4800" dirty="0"/>
          </a:p>
        </p:txBody>
      </p:sp>
      <p:cxnSp>
        <p:nvCxnSpPr>
          <p:cNvPr id="13" name="Straight Arrow Connector 12"/>
          <p:cNvCxnSpPr>
            <a:stCxn id="4" idx="3"/>
            <a:endCxn id="16" idx="1"/>
          </p:cNvCxnSpPr>
          <p:nvPr/>
        </p:nvCxnSpPr>
        <p:spPr>
          <a:xfrm>
            <a:off x="5731497" y="2846891"/>
            <a:ext cx="1508318" cy="8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39815" y="2440362"/>
            <a:ext cx="1827744" cy="83099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Online filter </a:t>
            </a:r>
          </a:p>
          <a:p>
            <a:pPr algn="ctr"/>
            <a:r>
              <a:rPr lang="en-GB" sz="2400" dirty="0"/>
              <a:t>o</a:t>
            </a:r>
            <a:r>
              <a:rPr lang="en-GB" sz="2400" dirty="0" smtClean="0"/>
              <a:t>n shore</a:t>
            </a:r>
            <a:endParaRPr lang="en-GB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83007" y="2253649"/>
            <a:ext cx="1018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All data</a:t>
            </a:r>
          </a:p>
          <a:p>
            <a:r>
              <a:rPr lang="en-GB" dirty="0"/>
              <a:t>t</a:t>
            </a:r>
            <a:r>
              <a:rPr lang="en-GB" dirty="0" smtClean="0"/>
              <a:t>o shore</a:t>
            </a:r>
          </a:p>
          <a:p>
            <a:r>
              <a:rPr lang="en-GB" dirty="0" smtClean="0"/>
              <a:t>(optical</a:t>
            </a:r>
          </a:p>
          <a:p>
            <a:r>
              <a:rPr lang="en-GB" dirty="0" smtClean="0"/>
              <a:t>Fibres)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286347" y="3792391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Central Logic Board </a:t>
            </a:r>
            <a:br>
              <a:rPr lang="en-GB" dirty="0" smtClean="0"/>
            </a:br>
            <a:r>
              <a:rPr lang="en-GB" dirty="0" smtClean="0"/>
              <a:t>(CLB)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0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16" y="-3175"/>
            <a:ext cx="4181256" cy="68580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Implementation in DOM</a:t>
            </a:r>
            <a:endParaRPr lang="en-GB" altLang="en-US" sz="320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11150" y="1196009"/>
            <a:ext cx="4373972" cy="4045294"/>
          </a:xfrm>
        </p:spPr>
        <p:txBody>
          <a:bodyPr/>
          <a:lstStyle/>
          <a:p>
            <a:pPr marL="263525" lvl="0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Reflective rings around PMTs</a:t>
            </a:r>
            <a:br>
              <a:rPr lang="en-GB" altLang="en-US" sz="2000" dirty="0" smtClean="0"/>
            </a:br>
            <a:r>
              <a:rPr lang="en-GB" altLang="en-US" sz="2000" dirty="0" smtClean="0"/>
              <a:t>(+27% light detection, see</a:t>
            </a:r>
            <a:br>
              <a:rPr lang="en-GB" altLang="en-US" sz="2000" dirty="0" smtClean="0"/>
            </a:br>
            <a:r>
              <a:rPr lang="en-US" altLang="en-US" sz="2000" dirty="0">
                <a:latin typeface="Arial" panose="020B0604020202020204" pitchFamily="34" charset="0"/>
              </a:rPr>
              <a:t>JINST 8 (2013) </a:t>
            </a:r>
            <a:r>
              <a:rPr lang="en-US" altLang="en-US" sz="2000" dirty="0" smtClean="0">
                <a:latin typeface="Arial" panose="020B0604020202020204" pitchFamily="34" charset="0"/>
              </a:rPr>
              <a:t>T03006</a:t>
            </a:r>
            <a:r>
              <a:rPr lang="en-GB" altLang="en-US" sz="2000" dirty="0" smtClean="0"/>
              <a:t>)</a:t>
            </a:r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PMTs supported by plastic structure</a:t>
            </a:r>
            <a:br>
              <a:rPr lang="en-GB" altLang="en-US" sz="2000" dirty="0" smtClean="0"/>
            </a:br>
            <a:r>
              <a:rPr lang="en-GB" altLang="en-US" sz="2000" dirty="0" smtClean="0"/>
              <a:t>produced by 3D-printing</a:t>
            </a:r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Calibration: Acoustic sensor and</a:t>
            </a:r>
            <a:br>
              <a:rPr lang="en-GB" altLang="en-US" sz="2000" dirty="0" smtClean="0"/>
            </a:br>
            <a:r>
              <a:rPr lang="en-GB" altLang="en-US" sz="2000" dirty="0" smtClean="0"/>
              <a:t>compass + </a:t>
            </a:r>
            <a:r>
              <a:rPr lang="en-GB" altLang="en-US" sz="2000" dirty="0" err="1" smtClean="0"/>
              <a:t>tiltmeter</a:t>
            </a:r>
            <a:endParaRPr lang="en-GB" altLang="en-US" sz="2000" dirty="0" smtClean="0"/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Electronics components attached</a:t>
            </a:r>
            <a:br>
              <a:rPr lang="en-GB" altLang="en-US" sz="2000" dirty="0" smtClean="0"/>
            </a:br>
            <a:r>
              <a:rPr lang="en-GB" altLang="en-US" sz="2000" dirty="0" smtClean="0"/>
              <a:t>to cooling structure</a:t>
            </a:r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One single penetrator for </a:t>
            </a:r>
            <a:br>
              <a:rPr lang="en-GB" altLang="en-US" sz="2000" dirty="0" smtClean="0"/>
            </a:br>
            <a:r>
              <a:rPr lang="en-GB" altLang="en-US" sz="2000" dirty="0" smtClean="0"/>
              <a:t>connection to vertical cable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635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PMT specifications</a:t>
            </a:r>
            <a:endParaRPr lang="en-GB" alt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132564"/>
              </p:ext>
            </p:extLst>
          </p:nvPr>
        </p:nvGraphicFramePr>
        <p:xfrm>
          <a:off x="838297" y="868363"/>
          <a:ext cx="6913678" cy="478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591"/>
                <a:gridCol w="2586087"/>
              </a:tblGrid>
              <a:tr h="192022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Parameter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Requirement</a:t>
                      </a:r>
                      <a:endParaRPr lang="en-GB" sz="2000" dirty="0"/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Photocathode diameter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&gt; 72 mm</a:t>
                      </a:r>
                      <a:endParaRPr lang="en-GB" sz="2000" dirty="0"/>
                    </a:p>
                  </a:txBody>
                  <a:tcPr/>
                </a:tc>
              </a:tr>
              <a:tr h="426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Nominal Voltage for Gain 3x10</a:t>
                      </a:r>
                      <a:r>
                        <a:rPr lang="en-GB" sz="20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900 – 1300 V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Gain slope = log</a:t>
                      </a:r>
                      <a:r>
                        <a:rPr lang="en-GB" sz="2000" b="0" i="0" u="none" strike="noStrike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(gain)/log</a:t>
                      </a:r>
                      <a:r>
                        <a:rPr lang="en-GB" sz="2000" b="0" i="0" u="none" strike="noStrike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(HV)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6.5 – 8.0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QE at 404 nm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23 %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QE at 470 nm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18 %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TTS (FWHM)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 ns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Dark count rate (0.3 </a:t>
                      </a:r>
                      <a:r>
                        <a:rPr lang="en-GB" sz="20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p.e.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threshold)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2 kHz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Pre-pulses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1 %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Delayed pulses </a:t>
                      </a:r>
                      <a:endParaRPr lang="en-GB" sz="20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3.5 %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Early afterpulses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2 %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 afterpulses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10 %</a:t>
                      </a:r>
                      <a:endParaRPr lang="en-GB" sz="2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3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PMTs available</a:t>
            </a:r>
            <a:endParaRPr lang="en-GB" altLang="en-US" sz="32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9" y="1343747"/>
            <a:ext cx="3119385" cy="23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12199withActiveBase.png"/>
          <p:cNvPicPr>
            <a:picLocks noChangeAspect="1"/>
          </p:cNvPicPr>
          <p:nvPr/>
        </p:nvPicPr>
        <p:blipFill rotWithShape="1">
          <a:blip r:embed="rId3" cstate="print"/>
          <a:srcRect l="-1" t="5556" r="28310" b="704"/>
          <a:stretch/>
        </p:blipFill>
        <p:spPr bwMode="auto">
          <a:xfrm rot="16200000">
            <a:off x="3377729" y="959559"/>
            <a:ext cx="2349165" cy="312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750" y="1343747"/>
            <a:ext cx="2962324" cy="2349165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5921" y="823443"/>
            <a:ext cx="1803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 smtClean="0"/>
              <a:t>ETEL D792</a:t>
            </a:r>
            <a:endParaRPr lang="en-GB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918924" y="823444"/>
            <a:ext cx="3260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 err="1" smtClean="0"/>
              <a:t>Hamamatsu</a:t>
            </a:r>
            <a:r>
              <a:rPr lang="nl-NL" sz="2200" dirty="0" smtClean="0"/>
              <a:t> R12199</a:t>
            </a:r>
            <a:endParaRPr lang="en-GB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68477" y="823443"/>
            <a:ext cx="22448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 smtClean="0"/>
              <a:t>HZC XP53B20</a:t>
            </a:r>
            <a:endParaRPr lang="en-GB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217517" y="3783574"/>
            <a:ext cx="6829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006600"/>
                </a:solidFill>
                <a:sym typeface="Wingdings" panose="05000000000000000000" pitchFamily="2" charset="2"/>
              </a:rPr>
              <a:t>			  	</a:t>
            </a:r>
            <a:r>
              <a:rPr lang="en-GB" sz="4400" b="1" dirty="0" smtClean="0">
                <a:sym typeface="Wingdings" panose="05000000000000000000" pitchFamily="2" charset="2"/>
              </a:rPr>
              <a:t>		   </a:t>
            </a:r>
            <a:r>
              <a:rPr lang="en-GB" sz="44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 </a:t>
            </a:r>
            <a:endParaRPr lang="en-GB" sz="44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758" y="4556895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Fulfil specifications; orders placed / expected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661365" y="4373509"/>
            <a:ext cx="3557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First prototype not yet </a:t>
            </a:r>
            <a:br>
              <a:rPr lang="en-GB" dirty="0" smtClean="0"/>
            </a:br>
            <a:r>
              <a:rPr lang="en-GB" dirty="0" smtClean="0"/>
              <a:t>compliant with specifications </a:t>
            </a:r>
            <a:br>
              <a:rPr lang="en-GB" dirty="0" smtClean="0"/>
            </a:br>
            <a:r>
              <a:rPr lang="en-GB" dirty="0" smtClean="0"/>
              <a:t>(gain, dark rate, afterpulses, …), </a:t>
            </a:r>
            <a:br>
              <a:rPr lang="en-GB" dirty="0" smtClean="0"/>
            </a:br>
            <a:r>
              <a:rPr lang="en-GB" dirty="0" smtClean="0"/>
              <a:t>further development under way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6952" y="5688334"/>
            <a:ext cx="78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6600"/>
                </a:solidFill>
              </a:rPr>
              <a:t>Note: In all cases price/photocathode area &lt; 10-inch </a:t>
            </a:r>
            <a:r>
              <a:rPr lang="en-GB" sz="2000" dirty="0" smtClean="0">
                <a:solidFill>
                  <a:srgbClr val="006600"/>
                </a:solidFill>
              </a:rPr>
              <a:t>tubes (MELZ?)</a:t>
            </a:r>
            <a:endParaRPr lang="en-GB" sz="200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0712" y="124086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 +MELZ 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409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Some results of PMT measurements: QE …</a:t>
            </a:r>
            <a:endParaRPr lang="en-GB" alt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28282" y="868363"/>
            <a:ext cx="4534293" cy="4335233"/>
            <a:chOff x="1903307" y="868363"/>
            <a:chExt cx="5280131" cy="52869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307" y="868363"/>
              <a:ext cx="5280131" cy="5286935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 flipV="1">
              <a:off x="3648173" y="1366887"/>
              <a:ext cx="9427" cy="42797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461088" y="2582944"/>
              <a:ext cx="4430250" cy="1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385035" y="1366886"/>
              <a:ext cx="9427" cy="4279769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61088" y="3236994"/>
              <a:ext cx="4430250" cy="1573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98805" y="5442913"/>
            <a:ext cx="747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6600"/>
                </a:solidFill>
              </a:rPr>
              <a:t>Note: These are “normal”, i.e. not super- or hyper-</a:t>
            </a:r>
            <a:r>
              <a:rPr lang="en-GB" sz="2000" dirty="0" err="1" smtClean="0">
                <a:solidFill>
                  <a:srgbClr val="006600"/>
                </a:solidFill>
              </a:rPr>
              <a:t>bialkali</a:t>
            </a:r>
            <a:r>
              <a:rPr lang="en-GB" sz="2000" dirty="0" smtClean="0">
                <a:solidFill>
                  <a:srgbClr val="006600"/>
                </a:solidFill>
              </a:rPr>
              <a:t> PMTs</a:t>
            </a:r>
            <a:endParaRPr lang="en-GB" sz="2000" dirty="0">
              <a:solidFill>
                <a:srgbClr val="0066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14688" y="975160"/>
            <a:ext cx="4907098" cy="4294424"/>
            <a:chOff x="4446666" y="975160"/>
            <a:chExt cx="4907098" cy="42944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666" y="1086038"/>
              <a:ext cx="4907098" cy="41835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15946" y="975160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Hamamatsu</a:t>
              </a:r>
              <a:endParaRPr lang="en-GB" sz="16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6693031" y="2719653"/>
              <a:ext cx="9427" cy="20668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674894" y="3412503"/>
              <a:ext cx="517971" cy="94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223140" y="2684157"/>
              <a:ext cx="9427" cy="206686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223140" y="3421930"/>
              <a:ext cx="517971" cy="942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78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… and TTS</a:t>
            </a:r>
            <a:endParaRPr lang="en-GB" alt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849588" y="5178863"/>
            <a:ext cx="747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6600"/>
                </a:solidFill>
              </a:rPr>
              <a:t>All measurements for ETEL &amp; Hamamatsu within specifications</a:t>
            </a:r>
            <a:endParaRPr lang="en-GB" sz="2000" dirty="0">
              <a:solidFill>
                <a:srgbClr val="00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39506" y="986069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Hamamatsu</a:t>
            </a:r>
            <a:endParaRPr lang="en-GB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1042345"/>
            <a:ext cx="9068586" cy="3797422"/>
            <a:chOff x="0" y="751199"/>
            <a:chExt cx="9068586" cy="3797422"/>
          </a:xfrm>
        </p:grpSpPr>
        <p:sp>
          <p:nvSpPr>
            <p:cNvPr id="7" name="TextBox 6"/>
            <p:cNvSpPr txBox="1"/>
            <p:nvPr/>
          </p:nvSpPr>
          <p:spPr>
            <a:xfrm>
              <a:off x="1366756" y="751199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Hamamatsu</a:t>
              </a:r>
              <a:endParaRPr lang="en-GB" sz="16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2280" y="972589"/>
              <a:ext cx="5136306" cy="35760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3477"/>
              <a:ext cx="4024251" cy="3454256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8875978" y="2183913"/>
              <a:ext cx="9427" cy="20668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8320561" y="2969443"/>
              <a:ext cx="564844" cy="1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0313E-2D40-4EC7-BB25-23143A58DD04}" type="slidenum">
              <a:rPr lang="en-US" altLang="de-DE"/>
              <a:pPr/>
              <a:t>2</a:t>
            </a:fld>
            <a:endParaRPr lang="en-US" altLang="de-DE"/>
          </a:p>
        </p:txBody>
      </p:sp>
      <p:pic>
        <p:nvPicPr>
          <p:cNvPr id="6" name="Picture 8" descr="km3net_logo_transp_larg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286" y="814261"/>
            <a:ext cx="5635114" cy="5611812"/>
          </a:xfrm>
          <a:noFill/>
        </p:spPr>
      </p:pic>
      <p:sp>
        <p:nvSpPr>
          <p:cNvPr id="508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7850" y="1209675"/>
            <a:ext cx="8281988" cy="3621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800" dirty="0" smtClean="0"/>
              <a:t>The KM3NeT project: Concept and overview</a:t>
            </a:r>
            <a:endParaRPr lang="en-US" altLang="de-DE" sz="2800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800" dirty="0" smtClean="0"/>
              <a:t>Light detection in KM3NeT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800" dirty="0" smtClean="0"/>
              <a:t>Prototype results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800" dirty="0" smtClean="0"/>
              <a:t>Timelines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800" dirty="0" smtClean="0"/>
              <a:t>Summary</a:t>
            </a:r>
            <a:endParaRPr lang="de-DE" altLang="de-DE" dirty="0"/>
          </a:p>
        </p:txBody>
      </p:sp>
      <p:sp>
        <p:nvSpPr>
          <p:cNvPr id="508941" name="Rectangle 13"/>
          <p:cNvSpPr>
            <a:spLocks noGrp="1" noChangeArrowheads="1"/>
          </p:cNvSpPr>
          <p:nvPr>
            <p:ph type="title"/>
          </p:nvPr>
        </p:nvSpPr>
        <p:spPr>
          <a:xfrm>
            <a:off x="536575" y="233363"/>
            <a:ext cx="8001000" cy="654050"/>
          </a:xfrm>
          <a:noFill/>
          <a:ln/>
        </p:spPr>
        <p:txBody>
          <a:bodyPr/>
          <a:lstStyle/>
          <a:p>
            <a:r>
              <a:rPr lang="en-GB" altLang="de-DE" sz="3200"/>
              <a:t>The plan for the next 30 minutes: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5DB021-AB84-4B10-BDC5-8A0B695DFC40}" type="slidenum">
              <a:rPr lang="en-US" altLang="de-DE"/>
              <a:pPr/>
              <a:t>20</a:t>
            </a:fld>
            <a:endParaRPr lang="en-US" altLang="de-DE"/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62813" y="2479247"/>
            <a:ext cx="5420626" cy="1725106"/>
          </a:xfrm>
          <a:noFill/>
          <a:ln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de-DE" sz="3200" dirty="0" smtClean="0"/>
              <a:t>Prototype results</a:t>
            </a:r>
            <a:r>
              <a:rPr lang="en-US" altLang="de-DE" sz="3200" dirty="0"/>
              <a:t/>
            </a:r>
            <a:br>
              <a:rPr lang="en-US" altLang="de-DE" sz="3200" dirty="0"/>
            </a:br>
            <a:endParaRPr lang="en-GB" altLang="de-DE" sz="3200" dirty="0"/>
          </a:p>
        </p:txBody>
      </p:sp>
    </p:spTree>
    <p:extLst>
      <p:ext uri="{BB962C8B-B14F-4D97-AF65-F5344CB8AC3E}">
        <p14:creationId xmlns:p14="http://schemas.microsoft.com/office/powerpoint/2010/main" val="7514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U. Katz: KM3NeT, MANTS13, 14.10.2013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DC86DA-167A-447B-821C-1FDE0E71CB02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745474" name="Image 34" descr="DOM-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107950" y="981075"/>
            <a:ext cx="28797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547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811" y="1628775"/>
            <a:ext cx="4912729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5476" name="Connettore 2 7"/>
          <p:cNvCxnSpPr>
            <a:cxnSpLocks noChangeShapeType="1"/>
          </p:cNvCxnSpPr>
          <p:nvPr/>
        </p:nvCxnSpPr>
        <p:spPr bwMode="auto">
          <a:xfrm flipV="1">
            <a:off x="6837971" y="3593955"/>
            <a:ext cx="0" cy="10668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5477" name="CasellaDiTesto 6"/>
          <p:cNvSpPr txBox="1">
            <a:spLocks noChangeArrowheads="1"/>
          </p:cNvSpPr>
          <p:nvPr/>
        </p:nvSpPr>
        <p:spPr bwMode="auto">
          <a:xfrm>
            <a:off x="4643438" y="2128692"/>
            <a:ext cx="224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</a:t>
            </a:r>
            <a:r>
              <a:rPr lang="en-GB" altLang="en-US" sz="1600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40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coincidence rate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PMT efficiencies</a:t>
            </a:r>
          </a:p>
        </p:txBody>
      </p:sp>
      <p:cxnSp>
        <p:nvCxnSpPr>
          <p:cNvPr id="745478" name="Connettore 2 9"/>
          <p:cNvCxnSpPr>
            <a:cxnSpLocks noChangeShapeType="1"/>
          </p:cNvCxnSpPr>
          <p:nvPr/>
        </p:nvCxnSpPr>
        <p:spPr bwMode="auto">
          <a:xfrm flipV="1">
            <a:off x="6033155" y="1955801"/>
            <a:ext cx="594115" cy="17462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5479" name="Rectangle 7"/>
          <p:cNvSpPr>
            <a:spLocks noChangeArrowheads="1"/>
          </p:cNvSpPr>
          <p:nvPr/>
        </p:nvSpPr>
        <p:spPr bwMode="auto">
          <a:xfrm>
            <a:off x="2584450" y="2743200"/>
            <a:ext cx="2984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45480" name="Line 8"/>
          <p:cNvSpPr>
            <a:spLocks noChangeShapeType="1"/>
          </p:cNvSpPr>
          <p:nvPr/>
        </p:nvSpPr>
        <p:spPr bwMode="auto">
          <a:xfrm rot="-4096764" flipH="1" flipV="1">
            <a:off x="2816226" y="4810125"/>
            <a:ext cx="457200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745481" name="Line 9"/>
          <p:cNvSpPr>
            <a:spLocks noChangeShapeType="1"/>
          </p:cNvSpPr>
          <p:nvPr/>
        </p:nvSpPr>
        <p:spPr bwMode="auto">
          <a:xfrm rot="17503236" flipH="1">
            <a:off x="2261394" y="2785269"/>
            <a:ext cx="1073150" cy="15700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745482" name="Freeform 10"/>
          <p:cNvSpPr>
            <a:spLocks/>
          </p:cNvSpPr>
          <p:nvPr/>
        </p:nvSpPr>
        <p:spPr bwMode="auto">
          <a:xfrm rot="16200000" flipV="1">
            <a:off x="2066925" y="2693988"/>
            <a:ext cx="763588" cy="74612"/>
          </a:xfrm>
          <a:custGeom>
            <a:avLst/>
            <a:gdLst>
              <a:gd name="T0" fmla="*/ 0 w 1043"/>
              <a:gd name="T1" fmla="*/ 0 h 95"/>
              <a:gd name="T2" fmla="*/ 2147483647 w 1043"/>
              <a:gd name="T3" fmla="*/ 2147483647 h 95"/>
              <a:gd name="T4" fmla="*/ 2147483647 w 1043"/>
              <a:gd name="T5" fmla="*/ 0 h 95"/>
              <a:gd name="T6" fmla="*/ 2147483647 w 1043"/>
              <a:gd name="T7" fmla="*/ 2147483647 h 95"/>
              <a:gd name="T8" fmla="*/ 2147483647 w 1043"/>
              <a:gd name="T9" fmla="*/ 0 h 95"/>
              <a:gd name="T10" fmla="*/ 2147483647 w 1043"/>
              <a:gd name="T11" fmla="*/ 2147483647 h 95"/>
              <a:gd name="T12" fmla="*/ 2147483647 w 1043"/>
              <a:gd name="T13" fmla="*/ 2147483647 h 95"/>
              <a:gd name="T14" fmla="*/ 2147483647 w 1043"/>
              <a:gd name="T15" fmla="*/ 2147483647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3"/>
              <a:gd name="T25" fmla="*/ 0 h 95"/>
              <a:gd name="T26" fmla="*/ 1043 w 1043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3" h="95">
                <a:moveTo>
                  <a:pt x="0" y="0"/>
                </a:moveTo>
                <a:cubicBezTo>
                  <a:pt x="64" y="45"/>
                  <a:pt x="128" y="91"/>
                  <a:pt x="181" y="91"/>
                </a:cubicBezTo>
                <a:cubicBezTo>
                  <a:pt x="234" y="91"/>
                  <a:pt x="264" y="0"/>
                  <a:pt x="317" y="0"/>
                </a:cubicBezTo>
                <a:cubicBezTo>
                  <a:pt x="370" y="0"/>
                  <a:pt x="439" y="91"/>
                  <a:pt x="499" y="91"/>
                </a:cubicBezTo>
                <a:cubicBezTo>
                  <a:pt x="559" y="91"/>
                  <a:pt x="620" y="0"/>
                  <a:pt x="680" y="0"/>
                </a:cubicBezTo>
                <a:cubicBezTo>
                  <a:pt x="740" y="0"/>
                  <a:pt x="814" y="87"/>
                  <a:pt x="862" y="91"/>
                </a:cubicBezTo>
                <a:cubicBezTo>
                  <a:pt x="910" y="95"/>
                  <a:pt x="939" y="36"/>
                  <a:pt x="969" y="23"/>
                </a:cubicBezTo>
                <a:cubicBezTo>
                  <a:pt x="999" y="10"/>
                  <a:pt x="1028" y="16"/>
                  <a:pt x="1043" y="1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grpSp>
        <p:nvGrpSpPr>
          <p:cNvPr id="745483" name="Group 11"/>
          <p:cNvGrpSpPr>
            <a:grpSpLocks/>
          </p:cNvGrpSpPr>
          <p:nvPr/>
        </p:nvGrpSpPr>
        <p:grpSpPr bwMode="auto">
          <a:xfrm>
            <a:off x="1692275" y="2636838"/>
            <a:ext cx="839788" cy="534987"/>
            <a:chOff x="1536" y="2316"/>
            <a:chExt cx="568" cy="228"/>
          </a:xfrm>
        </p:grpSpPr>
        <p:sp>
          <p:nvSpPr>
            <p:cNvPr id="745484" name="Freeform 12"/>
            <p:cNvSpPr>
              <a:spLocks/>
            </p:cNvSpPr>
            <p:nvPr/>
          </p:nvSpPr>
          <p:spPr bwMode="auto">
            <a:xfrm rot="-4183639">
              <a:off x="1796" y="2236"/>
              <a:ext cx="144" cy="472"/>
            </a:xfrm>
            <a:custGeom>
              <a:avLst/>
              <a:gdLst>
                <a:gd name="T0" fmla="*/ 39 w 144"/>
                <a:gd name="T1" fmla="*/ 472 h 472"/>
                <a:gd name="T2" fmla="*/ 26 w 144"/>
                <a:gd name="T3" fmla="*/ 374 h 472"/>
                <a:gd name="T4" fmla="*/ 85 w 144"/>
                <a:gd name="T5" fmla="*/ 347 h 472"/>
                <a:gd name="T6" fmla="*/ 26 w 144"/>
                <a:gd name="T7" fmla="*/ 275 h 472"/>
                <a:gd name="T8" fmla="*/ 85 w 144"/>
                <a:gd name="T9" fmla="*/ 229 h 472"/>
                <a:gd name="T10" fmla="*/ 131 w 144"/>
                <a:gd name="T11" fmla="*/ 216 h 472"/>
                <a:gd name="T12" fmla="*/ 124 w 144"/>
                <a:gd name="T13" fmla="*/ 197 h 472"/>
                <a:gd name="T14" fmla="*/ 118 w 144"/>
                <a:gd name="T15" fmla="*/ 177 h 472"/>
                <a:gd name="T16" fmla="*/ 98 w 144"/>
                <a:gd name="T17" fmla="*/ 164 h 472"/>
                <a:gd name="T18" fmla="*/ 104 w 144"/>
                <a:gd name="T19" fmla="*/ 98 h 472"/>
                <a:gd name="T20" fmla="*/ 144 w 144"/>
                <a:gd name="T21" fmla="*/ 59 h 472"/>
                <a:gd name="T22" fmla="*/ 124 w 144"/>
                <a:gd name="T23" fmla="*/ 39 h 472"/>
                <a:gd name="T24" fmla="*/ 104 w 144"/>
                <a:gd name="T25" fmla="*/ 26 h 472"/>
                <a:gd name="T26" fmla="*/ 98 w 144"/>
                <a:gd name="T27" fmla="*/ 0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4"/>
                <a:gd name="T43" fmla="*/ 0 h 472"/>
                <a:gd name="T44" fmla="*/ 144 w 144"/>
                <a:gd name="T45" fmla="*/ 472 h 4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4" h="472">
                  <a:moveTo>
                    <a:pt x="39" y="472"/>
                  </a:moveTo>
                  <a:cubicBezTo>
                    <a:pt x="20" y="443"/>
                    <a:pt x="2" y="411"/>
                    <a:pt x="26" y="374"/>
                  </a:cubicBezTo>
                  <a:cubicBezTo>
                    <a:pt x="37" y="355"/>
                    <a:pt x="66" y="358"/>
                    <a:pt x="85" y="347"/>
                  </a:cubicBezTo>
                  <a:cubicBezTo>
                    <a:pt x="101" y="294"/>
                    <a:pt x="59" y="298"/>
                    <a:pt x="26" y="275"/>
                  </a:cubicBezTo>
                  <a:cubicBezTo>
                    <a:pt x="0" y="224"/>
                    <a:pt x="36" y="235"/>
                    <a:pt x="85" y="229"/>
                  </a:cubicBezTo>
                  <a:cubicBezTo>
                    <a:pt x="100" y="224"/>
                    <a:pt x="121" y="228"/>
                    <a:pt x="131" y="216"/>
                  </a:cubicBezTo>
                  <a:cubicBezTo>
                    <a:pt x="135" y="210"/>
                    <a:pt x="126" y="203"/>
                    <a:pt x="124" y="197"/>
                  </a:cubicBezTo>
                  <a:cubicBezTo>
                    <a:pt x="121" y="190"/>
                    <a:pt x="122" y="182"/>
                    <a:pt x="118" y="177"/>
                  </a:cubicBezTo>
                  <a:cubicBezTo>
                    <a:pt x="113" y="170"/>
                    <a:pt x="104" y="168"/>
                    <a:pt x="98" y="164"/>
                  </a:cubicBezTo>
                  <a:cubicBezTo>
                    <a:pt x="86" y="131"/>
                    <a:pt x="57" y="115"/>
                    <a:pt x="104" y="98"/>
                  </a:cubicBezTo>
                  <a:cubicBezTo>
                    <a:pt x="122" y="80"/>
                    <a:pt x="134" y="84"/>
                    <a:pt x="144" y="59"/>
                  </a:cubicBezTo>
                  <a:cubicBezTo>
                    <a:pt x="137" y="52"/>
                    <a:pt x="131" y="44"/>
                    <a:pt x="124" y="39"/>
                  </a:cubicBezTo>
                  <a:cubicBezTo>
                    <a:pt x="117" y="33"/>
                    <a:pt x="108" y="32"/>
                    <a:pt x="104" y="26"/>
                  </a:cubicBezTo>
                  <a:cubicBezTo>
                    <a:pt x="99" y="18"/>
                    <a:pt x="98" y="0"/>
                    <a:pt x="98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45485" name="Line 13"/>
            <p:cNvSpPr>
              <a:spLocks noChangeShapeType="1"/>
            </p:cNvSpPr>
            <p:nvPr/>
          </p:nvSpPr>
          <p:spPr bwMode="auto">
            <a:xfrm flipH="1" flipV="1">
              <a:off x="1536" y="2316"/>
              <a:ext cx="144" cy="4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2057400" y="3306763"/>
            <a:ext cx="298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45487" name="Text Box 15"/>
          <p:cNvSpPr txBox="1">
            <a:spLocks noChangeArrowheads="1"/>
          </p:cNvSpPr>
          <p:nvPr/>
        </p:nvSpPr>
        <p:spPr bwMode="auto">
          <a:xfrm>
            <a:off x="611188" y="4076700"/>
            <a:ext cx="11652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Up to 150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Cherenkov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photons</a:t>
            </a:r>
          </a:p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per decay</a:t>
            </a:r>
          </a:p>
        </p:txBody>
      </p:sp>
      <p:sp>
        <p:nvSpPr>
          <p:cNvPr id="745488" name="Text Box 16"/>
          <p:cNvSpPr txBox="1">
            <a:spLocks noChangeArrowheads="1"/>
          </p:cNvSpPr>
          <p:nvPr/>
        </p:nvSpPr>
        <p:spPr bwMode="auto">
          <a:xfrm>
            <a:off x="1692275" y="3870325"/>
            <a:ext cx="1379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β decay)</a:t>
            </a:r>
          </a:p>
        </p:txBody>
      </p:sp>
      <p:sp>
        <p:nvSpPr>
          <p:cNvPr id="745489" name="Text Box 17"/>
          <p:cNvSpPr txBox="1">
            <a:spLocks noChangeArrowheads="1"/>
          </p:cNvSpPr>
          <p:nvPr/>
        </p:nvSpPr>
        <p:spPr bwMode="auto">
          <a:xfrm>
            <a:off x="3306763" y="4876800"/>
            <a:ext cx="538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K</a:t>
            </a:r>
          </a:p>
        </p:txBody>
      </p:sp>
      <p:pic>
        <p:nvPicPr>
          <p:cNvPr id="745490" name="Picture 18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273550"/>
            <a:ext cx="496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5491" name="Picture 19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460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5492" name="Rectangle 20"/>
          <p:cNvSpPr>
            <a:spLocks noChangeArrowheads="1"/>
          </p:cNvSpPr>
          <p:nvPr/>
        </p:nvSpPr>
        <p:spPr bwMode="auto">
          <a:xfrm>
            <a:off x="1806575" y="5165725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Ca</a:t>
            </a:r>
          </a:p>
        </p:txBody>
      </p:sp>
      <p:sp>
        <p:nvSpPr>
          <p:cNvPr id="745493" name="AutoShape 21"/>
          <p:cNvSpPr>
            <a:spLocks noChangeArrowheads="1"/>
          </p:cNvSpPr>
          <p:nvPr/>
        </p:nvSpPr>
        <p:spPr bwMode="auto">
          <a:xfrm>
            <a:off x="3132138" y="2276475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5494" name="Text Box 35"/>
          <p:cNvSpPr txBox="1">
            <a:spLocks noChangeArrowheads="1"/>
          </p:cNvSpPr>
          <p:nvPr/>
        </p:nvSpPr>
        <p:spPr bwMode="auto">
          <a:xfrm>
            <a:off x="107950" y="5635625"/>
            <a:ext cx="495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Concentration of </a:t>
            </a:r>
            <a:r>
              <a:rPr lang="en-US" altLang="en-US" baseline="30000">
                <a:ea typeface="ＭＳ Ｐゴシック" panose="020B0600070205080204" pitchFamily="34" charset="-128"/>
              </a:rPr>
              <a:t>40</a:t>
            </a:r>
            <a:r>
              <a:rPr lang="en-US" altLang="en-US">
                <a:ea typeface="ＭＳ Ｐゴシック" panose="020B0600070205080204" pitchFamily="34" charset="-128"/>
              </a:rPr>
              <a:t>K is stable</a:t>
            </a:r>
          </a:p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(coincidence rate ~5 Hz on adjacent PMTs)</a:t>
            </a:r>
            <a:endParaRPr lang="ru-RU" altLang="en-US">
              <a:ea typeface="ＭＳ Ｐゴシック" panose="020B0600070205080204" pitchFamily="34" charset="-128"/>
            </a:endParaRPr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434975" y="44450"/>
            <a:ext cx="89423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sz="3200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DOM prototype (PPM-DOM</a:t>
            </a:r>
            <a:r>
              <a:rPr lang="en-GB" altLang="en-US" sz="3200" b="1" dirty="0">
                <a:solidFill>
                  <a:srgbClr val="000066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745497" name="Text Box 32"/>
          <p:cNvSpPr txBox="1">
            <a:spLocks noChangeArrowheads="1"/>
          </p:cNvSpPr>
          <p:nvPr/>
        </p:nvSpPr>
        <p:spPr bwMode="auto">
          <a:xfrm>
            <a:off x="4818063" y="1125538"/>
            <a:ext cx="3930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ea typeface="ＭＳ Ｐゴシック" panose="020B0600070205080204" pitchFamily="34" charset="-128"/>
              </a:rPr>
              <a:t>Coincidence rate on 2 adjacent </a:t>
            </a:r>
            <a:r>
              <a:rPr lang="en-GB" altLang="en-US" sz="1600" dirty="0" smtClean="0">
                <a:ea typeface="ＭＳ Ｐゴシック" panose="020B0600070205080204" pitchFamily="34" charset="-128"/>
              </a:rPr>
              <a:t>PMTs</a:t>
            </a:r>
          </a:p>
          <a:p>
            <a:pPr algn="ctr" eaLnBrk="0" hangingPunct="0"/>
            <a:r>
              <a:rPr lang="en-GB" altLang="en-US" sz="1600" dirty="0" smtClean="0">
                <a:ea typeface="ＭＳ Ｐゴシック" panose="020B0600070205080204" pitchFamily="34" charset="-128"/>
              </a:rPr>
              <a:t>(33°angular separation)</a:t>
            </a: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745498" name="CasellaDiTesto 6"/>
          <p:cNvSpPr txBox="1">
            <a:spLocks noChangeArrowheads="1"/>
          </p:cNvSpPr>
          <p:nvPr/>
        </p:nvSpPr>
        <p:spPr bwMode="auto">
          <a:xfrm>
            <a:off x="6738395" y="3570288"/>
            <a:ext cx="2247900" cy="581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Peak position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time offsets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31877" y="5389473"/>
            <a:ext cx="391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Eur.Phys.J</a:t>
            </a:r>
            <a:r>
              <a:rPr lang="en-GB" dirty="0" smtClean="0"/>
              <a:t>. C74 (2014) 3056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960772" y="840680"/>
            <a:ext cx="1501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Deployed at</a:t>
            </a:r>
          </a:p>
          <a:p>
            <a:r>
              <a:rPr lang="en-GB" dirty="0" smtClean="0"/>
              <a:t>ANTARES in</a:t>
            </a:r>
          </a:p>
          <a:p>
            <a:r>
              <a:rPr lang="en-GB" dirty="0" smtClean="0"/>
              <a:t>April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6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U. Katz: KM3NeT, MANTS13, 14.10.2013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0DCBB0-015D-494A-BEA6-E9FD6D8E1C20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7465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5897" y="719138"/>
            <a:ext cx="4664832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34219"/>
            <a:ext cx="4432491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Rectangle 31"/>
          <p:cNvSpPr>
            <a:spLocks noChangeArrowheads="1"/>
          </p:cNvSpPr>
          <p:nvPr/>
        </p:nvSpPr>
        <p:spPr bwMode="auto">
          <a:xfrm>
            <a:off x="434975" y="44450"/>
            <a:ext cx="89423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sz="3200" b="1">
                <a:solidFill>
                  <a:srgbClr val="000066"/>
                </a:solidFill>
                <a:ea typeface="ＭＳ Ｐゴシック" panose="020B0600070205080204" pitchFamily="34" charset="-128"/>
              </a:rPr>
              <a:t>   PPM-DOM: Atmospheric Muons</a:t>
            </a:r>
          </a:p>
        </p:txBody>
      </p:sp>
      <p:sp>
        <p:nvSpPr>
          <p:cNvPr id="746501" name="Text Box 35"/>
          <p:cNvSpPr txBox="1">
            <a:spLocks noChangeArrowheads="1"/>
          </p:cNvSpPr>
          <p:nvPr/>
        </p:nvSpPr>
        <p:spPr bwMode="auto">
          <a:xfrm>
            <a:off x="539750" y="4076700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>
                <a:ea typeface="ＭＳ Ｐゴシック" panose="020B0600070205080204" pitchFamily="34" charset="-128"/>
              </a:rPr>
              <a:t>Number of coincident hits in a DOM</a:t>
            </a:r>
          </a:p>
        </p:txBody>
      </p:sp>
      <p:sp>
        <p:nvSpPr>
          <p:cNvPr id="746502" name="Text Box 35"/>
          <p:cNvSpPr txBox="1">
            <a:spLocks noChangeArrowheads="1"/>
          </p:cNvSpPr>
          <p:nvPr/>
        </p:nvSpPr>
        <p:spPr bwMode="auto">
          <a:xfrm>
            <a:off x="4932363" y="4092575"/>
            <a:ext cx="3887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>
                <a:ea typeface="ＭＳ Ｐゴシック" panose="020B0600070205080204" pitchFamily="34" charset="-128"/>
              </a:rPr>
              <a:t>Zenith angle of hit PMTs in events with more than </a:t>
            </a:r>
            <a:r>
              <a:rPr lang="en-GB" altLang="en-US" smtClean="0">
                <a:ea typeface="ＭＳ Ｐゴシック" panose="020B0600070205080204" pitchFamily="34" charset="-128"/>
              </a:rPr>
              <a:t>7 </a:t>
            </a:r>
            <a:r>
              <a:rPr lang="en-GB" altLang="en-US">
                <a:ea typeface="ＭＳ Ｐゴシック" panose="020B0600070205080204" pitchFamily="34" charset="-128"/>
              </a:rPr>
              <a:t>coincident hits</a:t>
            </a:r>
          </a:p>
        </p:txBody>
      </p:sp>
      <p:sp>
        <p:nvSpPr>
          <p:cNvPr id="746503" name="ZoneTexte 8"/>
          <p:cNvSpPr txBox="1">
            <a:spLocks noChangeArrowheads="1"/>
          </p:cNvSpPr>
          <p:nvPr/>
        </p:nvSpPr>
        <p:spPr bwMode="auto">
          <a:xfrm>
            <a:off x="403225" y="4845050"/>
            <a:ext cx="36131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&gt;5 coincidences within 20ns </a:t>
            </a:r>
            <a:r>
              <a:rPr lang="en-US" altLang="en-US" sz="28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r>
              <a:rPr lang="en-US" altLang="en-US">
                <a:ea typeface="ＭＳ Ｐゴシック" panose="020B0600070205080204" pitchFamily="34" charset="-128"/>
              </a:rPr>
              <a:t/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reduced K40 contribution,</a:t>
            </a:r>
          </a:p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dominated by atmospheric muons</a:t>
            </a:r>
          </a:p>
        </p:txBody>
      </p:sp>
      <p:sp>
        <p:nvSpPr>
          <p:cNvPr id="746504" name="ZoneTexte 9"/>
          <p:cNvSpPr txBox="1">
            <a:spLocks noChangeArrowheads="1"/>
          </p:cNvSpPr>
          <p:nvPr/>
        </p:nvSpPr>
        <p:spPr bwMode="auto">
          <a:xfrm>
            <a:off x="4732338" y="4859338"/>
            <a:ext cx="417195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More upper PMTs in multi-hit events </a:t>
            </a:r>
            <a:r>
              <a:rPr lang="en-US" altLang="en-US" sz="28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directional information </a:t>
            </a:r>
          </a:p>
          <a:p>
            <a:pPr algn="ctr" eaLnBrk="0" hangingPunct="0"/>
            <a:r>
              <a:rPr lang="en-US" altLang="en-US">
                <a:ea typeface="ＭＳ Ｐゴシック" panose="020B0600070205080204" pitchFamily="34" charset="-128"/>
              </a:rPr>
              <a:t>from single storey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8252" y="588725"/>
            <a:ext cx="39121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Eur.Phys.J</a:t>
            </a:r>
            <a:r>
              <a:rPr lang="en-GB" dirty="0" smtClean="0"/>
              <a:t>. C74 (2014) 3056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5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36" y="638102"/>
            <a:ext cx="4787264" cy="5413634"/>
          </a:xfrm>
          <a:prstGeom prst="rect">
            <a:avLst/>
          </a:prstGeom>
        </p:spPr>
      </p:pic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U. Katz: KM3NeT, MANTS13, 14.10.2013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DC86DA-167A-447B-821C-1FDE0E71CB0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434975" y="44450"/>
            <a:ext cx="809628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sz="3200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DU mini-prototype (PPM-DU): 3 DOMs</a:t>
            </a:r>
            <a:endParaRPr lang="en-GB" altLang="en-US" sz="3200" b="1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1822" y="1657991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Deployed at</a:t>
            </a:r>
          </a:p>
          <a:p>
            <a:r>
              <a:rPr lang="en-GB" dirty="0" smtClean="0"/>
              <a:t>KM3NeT-It </a:t>
            </a:r>
          </a:p>
          <a:p>
            <a:r>
              <a:rPr lang="en-GB" dirty="0"/>
              <a:t>i</a:t>
            </a:r>
            <a:r>
              <a:rPr lang="en-GB" dirty="0" smtClean="0"/>
              <a:t>n May 2014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0" y="781050"/>
            <a:ext cx="3639139" cy="47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U. Katz: KM3NeT, MANTS13, 14.10.2013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DC86DA-167A-447B-821C-1FDE0E71CB0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434975" y="44450"/>
            <a:ext cx="809628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sz="3200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PPM-DU: Inter-DOM timing</a:t>
            </a:r>
            <a:endParaRPr lang="en-GB" altLang="en-US" sz="3200" b="1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81"/>
            <a:ext cx="4972147" cy="3191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19" y="2554665"/>
            <a:ext cx="5176970" cy="3448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0455" y="861495"/>
            <a:ext cx="3903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K40 coincidence rate as a</a:t>
            </a:r>
            <a:br>
              <a:rPr lang="en-GB" dirty="0" smtClean="0"/>
            </a:br>
            <a:r>
              <a:rPr lang="en-GB" dirty="0" smtClean="0"/>
              <a:t>function of the angle between </a:t>
            </a:r>
            <a:r>
              <a:rPr lang="en-GB" dirty="0" err="1" smtClean="0"/>
              <a:t>PMTs.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Note: Different PMT types!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7585" y="4572992"/>
            <a:ext cx="4160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Relative timing calibration of </a:t>
            </a:r>
            <a:br>
              <a:rPr lang="en-GB" dirty="0" smtClean="0"/>
            </a:br>
            <a:r>
              <a:rPr lang="en-GB" dirty="0" smtClean="0"/>
              <a:t>31 PMTs in DOM using coincidences.</a:t>
            </a:r>
          </a:p>
          <a:p>
            <a:r>
              <a:rPr lang="en-GB" dirty="0" smtClean="0"/>
              <a:t>Note: Extremely stable over many runs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4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U. Katz: KM3NeT, MANTS13, 14.10.2013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DC86DA-167A-447B-821C-1FDE0E71CB02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434975" y="44450"/>
            <a:ext cx="809628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sz="3200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PPM-DU: Intra-DOM timing</a:t>
            </a:r>
            <a:endParaRPr lang="en-GB" altLang="en-US" sz="3200" b="1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92" y="1074656"/>
            <a:ext cx="6400907" cy="4081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64848"/>
            <a:ext cx="28504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Calibration with</a:t>
            </a:r>
            <a:br>
              <a:rPr lang="en-GB" sz="2000" dirty="0" smtClean="0"/>
            </a:br>
            <a:r>
              <a:rPr lang="en-GB" sz="2000" dirty="0" smtClean="0"/>
              <a:t>pulsed LED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Time difference – </a:t>
            </a:r>
            <a:br>
              <a:rPr lang="en-GB" sz="2000" dirty="0" smtClean="0"/>
            </a:br>
            <a:r>
              <a:rPr lang="en-GB" sz="2000" dirty="0" smtClean="0"/>
              <a:t>light travel time =</a:t>
            </a:r>
            <a:br>
              <a:rPr lang="en-GB" sz="2000" dirty="0" smtClean="0"/>
            </a:br>
            <a:r>
              <a:rPr lang="en-GB" sz="2000" dirty="0" smtClean="0"/>
              <a:t>Signal travel time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Result very stable </a:t>
            </a:r>
            <a:br>
              <a:rPr lang="en-GB" sz="2000" dirty="0" smtClean="0"/>
            </a:br>
            <a:r>
              <a:rPr lang="en-GB" sz="2000" dirty="0" smtClean="0"/>
              <a:t>over several </a:t>
            </a:r>
            <a:r>
              <a:rPr lang="en-GB" sz="2000" dirty="0"/>
              <a:t>months</a:t>
            </a:r>
            <a:r>
              <a:rPr lang="en-GB" sz="2000" dirty="0" smtClean="0"/>
              <a:t>,</a:t>
            </a:r>
            <a:br>
              <a:rPr lang="en-GB" sz="2000" dirty="0" smtClean="0"/>
            </a:br>
            <a:r>
              <a:rPr lang="en-GB" sz="2000" dirty="0" smtClean="0"/>
              <a:t>RMS of jitter &lt; 1 ns  </a:t>
            </a:r>
          </a:p>
        </p:txBody>
      </p:sp>
    </p:spTree>
    <p:extLst>
      <p:ext uri="{BB962C8B-B14F-4D97-AF65-F5344CB8AC3E}">
        <p14:creationId xmlns:p14="http://schemas.microsoft.com/office/powerpoint/2010/main" val="10110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62" y="904973"/>
            <a:ext cx="6514842" cy="4336329"/>
          </a:xfrm>
          <a:prstGeom prst="rect">
            <a:avLst/>
          </a:prstGeom>
        </p:spPr>
      </p:pic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U. Katz: KM3NeT, MANTS13, 14.10.2013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DC86DA-167A-447B-821C-1FDE0E71CB0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434975" y="44450"/>
            <a:ext cx="809628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sz="3200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PPM-DU: Muon reconstruction</a:t>
            </a:r>
            <a:endParaRPr lang="en-GB" altLang="en-US" sz="3200" b="1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548" y="2107038"/>
            <a:ext cx="282801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Reconstruct </a:t>
            </a:r>
            <a:br>
              <a:rPr lang="en-GB" sz="2000" dirty="0" smtClean="0"/>
            </a:br>
            <a:r>
              <a:rPr lang="en-GB" sz="2000" dirty="0" smtClean="0"/>
              <a:t>muon trajectory</a:t>
            </a:r>
            <a:br>
              <a:rPr lang="en-GB" sz="2000" dirty="0" smtClean="0"/>
            </a:br>
            <a:r>
              <a:rPr lang="en-GB" sz="2000" dirty="0" smtClean="0"/>
              <a:t>from hits on</a:t>
            </a:r>
            <a:br>
              <a:rPr lang="en-GB" sz="2000" dirty="0" smtClean="0"/>
            </a:br>
            <a:r>
              <a:rPr lang="en-GB" sz="2000" dirty="0" smtClean="0"/>
              <a:t>3 DOMs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Ambiguities can</a:t>
            </a:r>
            <a:br>
              <a:rPr lang="en-GB" sz="2000" dirty="0" smtClean="0"/>
            </a:br>
            <a:r>
              <a:rPr lang="en-GB" sz="2000" dirty="0" smtClean="0"/>
              <a:t>be reduced by cuts</a:t>
            </a:r>
            <a:br>
              <a:rPr lang="en-GB" sz="2000" dirty="0" smtClean="0"/>
            </a:br>
            <a:r>
              <a:rPr lang="en-GB" sz="2000" dirty="0" smtClean="0"/>
              <a:t>on time differences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7° FWHM resolution</a:t>
            </a:r>
            <a:br>
              <a:rPr lang="en-GB" sz="2000" dirty="0" smtClean="0"/>
            </a:br>
            <a:r>
              <a:rPr lang="en-GB" sz="2000" dirty="0" smtClean="0"/>
              <a:t>achieved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4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5DB021-AB84-4B10-BDC5-8A0B695DFC40}" type="slidenum">
              <a:rPr lang="en-US" altLang="de-DE"/>
              <a:pPr/>
              <a:t>27</a:t>
            </a:fld>
            <a:endParaRPr lang="en-US" altLang="de-DE"/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62813" y="2479247"/>
            <a:ext cx="5420626" cy="1725106"/>
          </a:xfrm>
          <a:noFill/>
          <a:ln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de-DE" sz="3200" dirty="0" smtClean="0"/>
              <a:t>Timelines</a:t>
            </a:r>
            <a:r>
              <a:rPr lang="en-US" altLang="de-DE" sz="3200" dirty="0"/>
              <a:t/>
            </a:r>
            <a:br>
              <a:rPr lang="en-US" altLang="de-DE" sz="3200" dirty="0"/>
            </a:br>
            <a:endParaRPr lang="en-GB" altLang="de-DE" sz="3200" dirty="0"/>
          </a:p>
        </p:txBody>
      </p:sp>
    </p:spTree>
    <p:extLst>
      <p:ext uri="{BB962C8B-B14F-4D97-AF65-F5344CB8AC3E}">
        <p14:creationId xmlns:p14="http://schemas.microsoft.com/office/powerpoint/2010/main" val="29864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KM3NeT time lines and funding</a:t>
            </a:r>
            <a:endParaRPr lang="en-GB" altLang="en-US" sz="32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673847"/>
              </p:ext>
            </p:extLst>
          </p:nvPr>
        </p:nvGraphicFramePr>
        <p:xfrm>
          <a:off x="160258" y="877790"/>
          <a:ext cx="8875306" cy="485952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973501"/>
                <a:gridCol w="1398053"/>
                <a:gridCol w="3806862"/>
                <a:gridCol w="2696890"/>
              </a:tblGrid>
              <a:tr h="92478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Phase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Invest/M€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Time lines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</a:rPr>
                        <a:t>Funding</a:t>
                      </a:r>
                      <a:endParaRPr lang="en-US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2014-16: Construction (24 ARCA- and 6 ORCA-DUs)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    secured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23906">
                <a:tc row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aseline="0" noProof="0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US" sz="22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+55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400" kern="1200" baseline="0" noProof="0" dirty="0" smtClean="0">
                          <a:solidFill>
                            <a:schemeClr val="tx1"/>
                          </a:solidFill>
                        </a:rPr>
                        <a:t>2015: ESFRI proposal (decision 2016)</a:t>
                      </a:r>
                    </a:p>
                    <a:p>
                      <a:r>
                        <a:rPr lang="en-US" sz="2400" kern="1200" baseline="0" noProof="0" dirty="0" smtClean="0">
                          <a:solidFill>
                            <a:schemeClr val="tx1"/>
                          </a:solidFill>
                        </a:rPr>
                        <a:t>2016-20: Construction</a:t>
                      </a:r>
                    </a:p>
                    <a:p>
                      <a:r>
                        <a:rPr lang="en-US" sz="2400" kern="1200" baseline="0" noProof="0" dirty="0" smtClean="0">
                          <a:solidFill>
                            <a:schemeClr val="tx1"/>
                          </a:solidFill>
                        </a:rPr>
                        <a:t>2022: Physics results</a:t>
                      </a:r>
                      <a:endParaRPr lang="en-GB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applications pending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646">
                <a:tc vMerge="1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200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+40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+100-120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After 2020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</a:rPr>
                        <a:t>to be defined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APPEC Technology Forum, 22.04.2015:  Photodetection in KM3NeT (U.Katz)</a:t>
            </a:r>
            <a:endParaRPr lang="de-DE" alt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5DB021-AB84-4B10-BDC5-8A0B695DFC40}" type="slidenum">
              <a:rPr lang="en-US" altLang="de-DE"/>
              <a:pPr/>
              <a:t>29</a:t>
            </a:fld>
            <a:endParaRPr lang="en-US" altLang="de-DE"/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62813" y="2479247"/>
            <a:ext cx="5420626" cy="1725106"/>
          </a:xfrm>
          <a:noFill/>
          <a:ln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de-DE" sz="3200" dirty="0" smtClean="0"/>
              <a:t>Summary</a:t>
            </a:r>
            <a:r>
              <a:rPr lang="en-US" altLang="de-DE" sz="3200" dirty="0"/>
              <a:t/>
            </a:r>
            <a:br>
              <a:rPr lang="en-US" altLang="de-DE" sz="3200" dirty="0"/>
            </a:br>
            <a:endParaRPr lang="en-GB" altLang="de-DE" sz="3200" dirty="0"/>
          </a:p>
        </p:txBody>
      </p:sp>
    </p:spTree>
    <p:extLst>
      <p:ext uri="{BB962C8B-B14F-4D97-AF65-F5344CB8AC3E}">
        <p14:creationId xmlns:p14="http://schemas.microsoft.com/office/powerpoint/2010/main" val="40524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dirty="0" smtClean="0"/>
              <a:t>APPEC Technology Forum, 22.04.2015:  </a:t>
            </a:r>
            <a:r>
              <a:rPr lang="en-US" altLang="de-DE" dirty="0" err="1" smtClean="0"/>
              <a:t>Photodetection</a:t>
            </a:r>
            <a:r>
              <a:rPr lang="en-US" altLang="de-DE" dirty="0" smtClean="0"/>
              <a:t> in KM3NeT (</a:t>
            </a:r>
            <a:r>
              <a:rPr lang="en-US" altLang="de-DE" dirty="0" err="1" smtClean="0"/>
              <a:t>U.Katz</a:t>
            </a:r>
            <a:r>
              <a:rPr lang="en-US" altLang="de-DE" dirty="0" smtClean="0"/>
              <a:t>)</a:t>
            </a:r>
            <a:endParaRPr lang="de-DE" altLang="de-D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5DB021-AB84-4B10-BDC5-8A0B695DFC40}" type="slidenum">
              <a:rPr lang="en-US" altLang="de-DE"/>
              <a:pPr/>
              <a:t>3</a:t>
            </a:fld>
            <a:endParaRPr lang="en-US" altLang="de-DE"/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62813" y="2479247"/>
            <a:ext cx="5420626" cy="1725106"/>
          </a:xfrm>
          <a:noFill/>
          <a:ln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de-DE" sz="3200" dirty="0"/>
              <a:t>The KM3NeT project: </a:t>
            </a:r>
            <a:r>
              <a:rPr lang="en-US" altLang="de-DE" sz="3200" dirty="0" smtClean="0"/>
              <a:t/>
            </a:r>
            <a:br>
              <a:rPr lang="en-US" altLang="de-DE" sz="3200" dirty="0" smtClean="0"/>
            </a:br>
            <a:r>
              <a:rPr lang="en-US" altLang="de-DE" sz="3200" dirty="0" smtClean="0"/>
              <a:t>Concept </a:t>
            </a:r>
            <a:r>
              <a:rPr lang="en-US" altLang="de-DE" sz="3200" dirty="0"/>
              <a:t>and overview</a:t>
            </a:r>
            <a:br>
              <a:rPr lang="en-US" altLang="de-DE" sz="3200" dirty="0"/>
            </a:br>
            <a:endParaRPr lang="en-GB" alt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Summary and outlook</a:t>
            </a:r>
            <a:endParaRPr lang="en-GB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77071" y="867264"/>
            <a:ext cx="858093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buFont typeface="Arial" panose="020B0604020202020204" pitchFamily="34" charset="0"/>
              <a:buChar char="•"/>
            </a:pPr>
            <a:r>
              <a:rPr lang="en-GB" sz="2800" dirty="0" smtClean="0"/>
              <a:t>KM3NeT is a future multi-site research </a:t>
            </a:r>
            <a:br>
              <a:rPr lang="en-GB" sz="2800" dirty="0" smtClean="0"/>
            </a:br>
            <a:r>
              <a:rPr lang="en-GB" sz="2800" dirty="0" smtClean="0"/>
              <a:t>infrastructure in the Mediterranean Sea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en-GB" sz="2800" dirty="0" smtClean="0"/>
              <a:t>Priority science goals:</a:t>
            </a:r>
          </a:p>
          <a:p>
            <a:pPr marL="1074738" lvl="2" indent="-538163">
              <a:buFont typeface="Arial" panose="020B0604020202020204" pitchFamily="34" charset="0"/>
              <a:buChar char="•"/>
            </a:pPr>
            <a:r>
              <a:rPr lang="en-GB" sz="2400" dirty="0" smtClean="0"/>
              <a:t>All-flavour neutrino astronomy</a:t>
            </a:r>
          </a:p>
          <a:p>
            <a:pPr marL="1074738" lvl="2" indent="-538163">
              <a:buFont typeface="Arial" panose="020B0604020202020204" pitchFamily="34" charset="0"/>
              <a:buChar char="•"/>
            </a:pPr>
            <a:r>
              <a:rPr lang="en-GB" sz="2400" dirty="0" smtClean="0"/>
              <a:t>Measurement of the neutrino mass hierarchy 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en-GB" sz="2800" dirty="0" smtClean="0"/>
              <a:t>Light detection using multiple 3-inch PMTs</a:t>
            </a:r>
            <a:br>
              <a:rPr lang="en-GB" sz="2800" dirty="0" smtClean="0"/>
            </a:br>
            <a:r>
              <a:rPr lang="en-GB" sz="2800" dirty="0" smtClean="0"/>
              <a:t>per optical module</a:t>
            </a:r>
            <a:endParaRPr lang="en-GB" sz="2800" dirty="0"/>
          </a:p>
          <a:p>
            <a:pPr marL="1074738" lvl="2" indent="-538163">
              <a:buFont typeface="Arial" panose="020B0604020202020204" pitchFamily="34" charset="0"/>
              <a:buChar char="•"/>
            </a:pPr>
            <a:r>
              <a:rPr lang="en-GB" sz="2400" dirty="0" smtClean="0"/>
              <a:t>Concept technically proven</a:t>
            </a:r>
          </a:p>
          <a:p>
            <a:pPr marL="1074738" lvl="2" indent="-538163">
              <a:buFont typeface="Arial" panose="020B0604020202020204" pitchFamily="34" charset="0"/>
              <a:buChar char="•"/>
            </a:pPr>
            <a:r>
              <a:rPr lang="en-GB" sz="2400" dirty="0" smtClean="0"/>
              <a:t>Prototypes and simulations show high potential</a:t>
            </a:r>
          </a:p>
          <a:p>
            <a:pPr marL="536575" lvl="1" indent="-536575">
              <a:buFont typeface="Arial" panose="020B0604020202020204" pitchFamily="34" charset="0"/>
              <a:buChar char="•"/>
            </a:pPr>
            <a:r>
              <a:rPr lang="en-GB" sz="2800" dirty="0" smtClean="0"/>
              <a:t>KM3NeT construction has started (Phase-1),</a:t>
            </a:r>
            <a:br>
              <a:rPr lang="en-GB" sz="2800" dirty="0" smtClean="0"/>
            </a:br>
            <a:r>
              <a:rPr lang="en-GB" sz="2800" dirty="0" smtClean="0"/>
              <a:t>next phase (ARCA &amp; ORCA) to follow in 2016-20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9382" y="5521311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006600"/>
                </a:solidFill>
              </a:rPr>
              <a:t>Stay tuned!</a:t>
            </a:r>
            <a:endParaRPr lang="en-GB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8C708-04DB-40F4-BCA7-45C288419A24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7198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6025"/>
            <a:ext cx="6161087" cy="4595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157288"/>
            <a:ext cx="3768725" cy="4656137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261938" indent="-261938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</a:pPr>
            <a:r>
              <a:rPr lang="en-GB" altLang="en-US" sz="2000" dirty="0"/>
              <a:t>Neutrino interacts in the </a:t>
            </a:r>
            <a:br>
              <a:rPr lang="en-GB" altLang="en-US" sz="2000" dirty="0"/>
            </a:br>
            <a:r>
              <a:rPr lang="en-GB" altLang="en-US" sz="2000" dirty="0"/>
              <a:t>(vicinity of the) telescope</a:t>
            </a:r>
          </a:p>
          <a:p>
            <a:pPr marL="261938" indent="-261938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</a:pPr>
            <a:r>
              <a:rPr lang="en-GB" altLang="en-US" sz="2000" dirty="0"/>
              <a:t>Charged </a:t>
            </a:r>
            <a:r>
              <a:rPr lang="en-GB" altLang="en-US" sz="2000" dirty="0" err="1"/>
              <a:t>secondaries</a:t>
            </a:r>
            <a:r>
              <a:rPr lang="en-GB" altLang="en-US" sz="2000" dirty="0"/>
              <a:t> cross the detector volume (water or ice) and stimulate Cherenkov emission</a:t>
            </a:r>
          </a:p>
          <a:p>
            <a:pPr marL="261938" indent="-261938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</a:pPr>
            <a:r>
              <a:rPr lang="en-GB" altLang="en-US" sz="2000" dirty="0"/>
              <a:t>Recorded by a 3D-array of photo-sensors </a:t>
            </a:r>
          </a:p>
          <a:p>
            <a:pPr marL="261938" indent="-261938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</a:pPr>
            <a:r>
              <a:rPr lang="en-GB" altLang="en-US" sz="2000" dirty="0" smtClean="0"/>
              <a:t>Neutrino energy </a:t>
            </a:r>
            <a:r>
              <a:rPr lang="en-GB" altLang="en-US" sz="2000" dirty="0"/>
              <a:t>range :</a:t>
            </a:r>
            <a:br>
              <a:rPr lang="en-GB" altLang="en-US" sz="2000" dirty="0"/>
            </a:br>
            <a:r>
              <a:rPr lang="en-GB" altLang="en-US" sz="2000" dirty="0" smtClean="0"/>
              <a:t>few </a:t>
            </a:r>
            <a:r>
              <a:rPr lang="en-GB" altLang="en-US" sz="2000" dirty="0"/>
              <a:t>GeV – </a:t>
            </a:r>
            <a:r>
              <a:rPr lang="en-GB" altLang="en-US" sz="2000" dirty="0" smtClean="0"/>
              <a:t>above PeV</a:t>
            </a:r>
            <a:br>
              <a:rPr lang="en-GB" altLang="en-US" sz="2000" dirty="0" smtClean="0"/>
            </a:br>
            <a:r>
              <a:rPr lang="en-GB" altLang="en-US" sz="2000" dirty="0" smtClean="0"/>
              <a:t>(depends on density of instrumentation)</a:t>
            </a:r>
            <a:endParaRPr lang="en-GB" altLang="en-US" sz="2000" dirty="0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536575" y="233363"/>
            <a:ext cx="8001000" cy="654050"/>
          </a:xfrm>
        </p:spPr>
        <p:txBody>
          <a:bodyPr/>
          <a:lstStyle/>
          <a:p>
            <a:r>
              <a:rPr lang="en-GB" altLang="en-US" sz="3200"/>
              <a:t>How does a neutrino telescope work?</a:t>
            </a:r>
          </a:p>
        </p:txBody>
      </p:sp>
    </p:spTree>
    <p:extLst>
      <p:ext uri="{BB962C8B-B14F-4D97-AF65-F5344CB8AC3E}">
        <p14:creationId xmlns:p14="http://schemas.microsoft.com/office/powerpoint/2010/main" val="28781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482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8C708-04DB-40F4-BCA7-45C288419A2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536575" y="233363"/>
            <a:ext cx="8001000" cy="654050"/>
          </a:xfrm>
        </p:spPr>
        <p:txBody>
          <a:bodyPr/>
          <a:lstStyle/>
          <a:p>
            <a:r>
              <a:rPr lang="en-GB" altLang="en-US" sz="3200" dirty="0" smtClean="0">
                <a:solidFill>
                  <a:schemeClr val="bg1"/>
                </a:solidFill>
              </a:rPr>
              <a:t>The KM3NeT Collaboration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F240E4-C22E-4EE9-B8D4-31B4B451A0A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4825" y="182563"/>
            <a:ext cx="7747000" cy="788987"/>
          </a:xfrm>
        </p:spPr>
        <p:txBody>
          <a:bodyPr lIns="91440" tIns="45720" rIns="91440" bIns="45720">
            <a:normAutofit/>
          </a:bodyPr>
          <a:lstStyle/>
          <a:p>
            <a:r>
              <a:rPr lang="en-GB" altLang="en-US" sz="3200" dirty="0" smtClean="0"/>
              <a:t>The KM3NeT DOM</a:t>
            </a:r>
            <a:endParaRPr lang="en-GB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11150" y="904875"/>
            <a:ext cx="5649913" cy="5313363"/>
          </a:xfrm>
        </p:spPr>
        <p:txBody>
          <a:bodyPr lIns="91440" tIns="45720" rIns="91440" bIns="45720">
            <a:normAutofit/>
          </a:bodyPr>
          <a:lstStyle/>
          <a:p>
            <a:r>
              <a:rPr lang="en-US" altLang="en-US" sz="2000" dirty="0"/>
              <a:t>31 3-inch PMTs  in 17-inch glass sphere (cathode area~ </a:t>
            </a:r>
            <a:r>
              <a:rPr lang="en-US" altLang="en-US" sz="2000" dirty="0" smtClean="0"/>
              <a:t>3x10-inch PMTs</a:t>
            </a:r>
            <a:r>
              <a:rPr lang="en-US" altLang="en-US" sz="2000" dirty="0"/>
              <a:t>)</a:t>
            </a:r>
          </a:p>
          <a:p>
            <a:pPr marL="698500" lvl="1" indent="-241300"/>
            <a:r>
              <a:rPr lang="en-US" altLang="en-US" sz="2000" dirty="0"/>
              <a:t>19 in lower, 12 in upper hemisphere</a:t>
            </a:r>
          </a:p>
          <a:p>
            <a:pPr marL="698500" lvl="1" indent="-241300"/>
            <a:r>
              <a:rPr lang="en-US" altLang="en-US" sz="2000" dirty="0"/>
              <a:t>Suspended by plastic structure</a:t>
            </a:r>
          </a:p>
          <a:p>
            <a:r>
              <a:rPr lang="en-US" altLang="en-US" sz="2000" dirty="0"/>
              <a:t>31 PMT bases (total ~140 </a:t>
            </a:r>
            <a:r>
              <a:rPr lang="en-US" altLang="en-US" sz="2000" dirty="0" err="1"/>
              <a:t>mW</a:t>
            </a:r>
            <a:r>
              <a:rPr lang="en-US" altLang="en-US" sz="2000" dirty="0"/>
              <a:t>)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r>
              <a:rPr lang="en-US" altLang="en-US" sz="2000" dirty="0"/>
              <a:t>Front-end electronics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B,C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r>
              <a:rPr lang="en-US" altLang="en-US" sz="2000" dirty="0"/>
              <a:t>Al cooling shield and stem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r>
              <a:rPr lang="en-US" altLang="en-US" sz="2000" dirty="0"/>
              <a:t>Single penetrator</a:t>
            </a:r>
          </a:p>
          <a:p>
            <a:r>
              <a:rPr lang="en-GB" altLang="en-US" sz="2000" dirty="0" smtClean="0"/>
              <a:t>Advantages</a:t>
            </a:r>
            <a:r>
              <a:rPr lang="en-GB" altLang="en-US" sz="2000" dirty="0"/>
              <a:t>:</a:t>
            </a:r>
            <a:r>
              <a:rPr lang="en-GB" altLang="en-US" dirty="0"/>
              <a:t> </a:t>
            </a:r>
          </a:p>
          <a:p>
            <a:pPr marL="698500" lvl="1" indent="-241300"/>
            <a:r>
              <a:rPr lang="en-GB" altLang="en-US" sz="2000" dirty="0" smtClean="0"/>
              <a:t>Increased </a:t>
            </a:r>
            <a:r>
              <a:rPr lang="en-GB" altLang="en-US" sz="2000" dirty="0"/>
              <a:t>photocathode area</a:t>
            </a:r>
          </a:p>
          <a:p>
            <a:pPr marL="698500" lvl="1" indent="-241300"/>
            <a:r>
              <a:rPr lang="en-GB" altLang="en-US" sz="2000" dirty="0"/>
              <a:t>1-vs-2 photo-electron separation </a:t>
            </a:r>
            <a:br>
              <a:rPr lang="en-GB" altLang="en-US" sz="2000" dirty="0"/>
            </a:br>
            <a:r>
              <a:rPr lang="en-GB" altLang="en-US" sz="2000" dirty="0">
                <a:sym typeface="Wingdings" panose="05000000000000000000" pitchFamily="2" charset="2"/>
              </a:rPr>
              <a:t> better </a:t>
            </a:r>
            <a:r>
              <a:rPr lang="en-GB" altLang="en-US" sz="2000" dirty="0"/>
              <a:t>sensitivity to coincidences </a:t>
            </a:r>
          </a:p>
          <a:p>
            <a:pPr marL="698500" lvl="1" indent="-241300"/>
            <a:r>
              <a:rPr lang="en-GB" altLang="en-US" sz="2000" dirty="0" smtClean="0"/>
              <a:t>Directionality</a:t>
            </a:r>
          </a:p>
          <a:p>
            <a:pPr marL="698500" lvl="1" indent="-241300"/>
            <a:r>
              <a:rPr lang="en-GB" altLang="en-US" sz="2000" dirty="0" smtClean="0"/>
              <a:t>Cost / photocathode area</a:t>
            </a:r>
            <a:endParaRPr lang="en-US" altLang="en-US" sz="1600" dirty="0"/>
          </a:p>
        </p:txBody>
      </p:sp>
      <p:grpSp>
        <p:nvGrpSpPr>
          <p:cNvPr id="736262" name="Group 15"/>
          <p:cNvGrpSpPr>
            <a:grpSpLocks noChangeAspect="1"/>
          </p:cNvGrpSpPr>
          <p:nvPr/>
        </p:nvGrpSpPr>
        <p:grpSpPr bwMode="auto">
          <a:xfrm>
            <a:off x="5511800" y="3090863"/>
            <a:ext cx="3632200" cy="3767137"/>
            <a:chOff x="975" y="768"/>
            <a:chExt cx="2544" cy="2640"/>
          </a:xfrm>
        </p:grpSpPr>
        <p:grpSp>
          <p:nvGrpSpPr>
            <p:cNvPr id="736263" name="Group 3"/>
            <p:cNvGrpSpPr>
              <a:grpSpLocks/>
            </p:cNvGrpSpPr>
            <p:nvPr/>
          </p:nvGrpSpPr>
          <p:grpSpPr bwMode="auto">
            <a:xfrm>
              <a:off x="975" y="768"/>
              <a:ext cx="2544" cy="2640"/>
              <a:chOff x="1407" y="816"/>
              <a:chExt cx="2544" cy="2640"/>
            </a:xfrm>
          </p:grpSpPr>
          <p:graphicFrame>
            <p:nvGraphicFramePr>
              <p:cNvPr id="736264" name="Object 31"/>
              <p:cNvGraphicFramePr>
                <a:graphicFrameLocks noChangeAspect="1"/>
              </p:cNvGraphicFramePr>
              <p:nvPr/>
            </p:nvGraphicFramePr>
            <p:xfrm>
              <a:off x="1407" y="816"/>
              <a:ext cx="2544" cy="2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3" name="CorelDRAW" r:id="rId4" imgW="5672520" imgH="5475240" progId="CorelDRAW.Graphic.11">
                      <p:embed/>
                    </p:oleObj>
                  </mc:Choice>
                  <mc:Fallback>
                    <p:oleObj name="CorelDRAW" r:id="rId4" imgW="5672520" imgH="5475240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24" t="3368" r="12343" b="403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7" y="816"/>
                            <a:ext cx="2544" cy="26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6265" name="Rectangle 5"/>
              <p:cNvSpPr>
                <a:spLocks noChangeArrowheads="1"/>
              </p:cNvSpPr>
              <p:nvPr/>
            </p:nvSpPr>
            <p:spPr bwMode="auto">
              <a:xfrm>
                <a:off x="2312" y="1210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736266" name="Rectangle 6"/>
              <p:cNvSpPr>
                <a:spLocks noChangeArrowheads="1"/>
              </p:cNvSpPr>
              <p:nvPr/>
            </p:nvSpPr>
            <p:spPr bwMode="auto">
              <a:xfrm>
                <a:off x="2123" y="1296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736267" name="Rectangle 7"/>
              <p:cNvSpPr>
                <a:spLocks noChangeArrowheads="1"/>
              </p:cNvSpPr>
              <p:nvPr/>
            </p:nvSpPr>
            <p:spPr bwMode="auto">
              <a:xfrm rot="5400000">
                <a:off x="2206" y="1847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736268" name="Rectangle 8"/>
              <p:cNvSpPr>
                <a:spLocks noChangeArrowheads="1"/>
              </p:cNvSpPr>
              <p:nvPr/>
            </p:nvSpPr>
            <p:spPr bwMode="auto">
              <a:xfrm rot="-5400000">
                <a:off x="2239" y="1665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36269" name="Oval 9"/>
            <p:cNvSpPr>
              <a:spLocks noChangeArrowheads="1"/>
            </p:cNvSpPr>
            <p:nvPr/>
          </p:nvSpPr>
          <p:spPr bwMode="auto">
            <a:xfrm>
              <a:off x="2064" y="105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36270" name="Oval 10"/>
            <p:cNvSpPr>
              <a:spLocks noChangeArrowheads="1"/>
            </p:cNvSpPr>
            <p:nvPr/>
          </p:nvSpPr>
          <p:spPr bwMode="auto">
            <a:xfrm>
              <a:off x="2064" y="120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736271" name="Oval 11"/>
            <p:cNvSpPr>
              <a:spLocks noChangeArrowheads="1"/>
            </p:cNvSpPr>
            <p:nvPr/>
          </p:nvSpPr>
          <p:spPr bwMode="auto">
            <a:xfrm>
              <a:off x="2304" y="153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736272" name="Oval 12"/>
            <p:cNvSpPr>
              <a:spLocks noChangeArrowheads="1"/>
            </p:cNvSpPr>
            <p:nvPr/>
          </p:nvSpPr>
          <p:spPr bwMode="auto">
            <a:xfrm>
              <a:off x="1920" y="144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736273" name="Oval 13"/>
            <p:cNvSpPr>
              <a:spLocks noChangeArrowheads="1"/>
            </p:cNvSpPr>
            <p:nvPr/>
          </p:nvSpPr>
          <p:spPr bwMode="auto">
            <a:xfrm>
              <a:off x="1776" y="2208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D</a:t>
              </a:r>
            </a:p>
          </p:txBody>
        </p:sp>
        <p:sp>
          <p:nvSpPr>
            <p:cNvPr id="736274" name="Oval 14"/>
            <p:cNvSpPr>
              <a:spLocks noChangeArrowheads="1"/>
            </p:cNvSpPr>
            <p:nvPr/>
          </p:nvSpPr>
          <p:spPr bwMode="auto">
            <a:xfrm>
              <a:off x="1248" y="2496"/>
              <a:ext cx="480" cy="1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PMT</a:t>
              </a:r>
            </a:p>
          </p:txBody>
        </p:sp>
      </p:grpSp>
      <p:pic>
        <p:nvPicPr>
          <p:cNvPr id="736275" name="Picture 1" descr="IMG_428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0"/>
            <a:ext cx="30019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5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6" name="Picture 4" descr="String_Anc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10922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5843FC-5631-46C2-B0BA-A27B1777D30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35234" name="Text Placeholder 54"/>
          <p:cNvSpPr>
            <a:spLocks noGrp="1"/>
          </p:cNvSpPr>
          <p:nvPr>
            <p:ph type="body" sz="half" idx="4294967295"/>
          </p:nvPr>
        </p:nvSpPr>
        <p:spPr>
          <a:xfrm>
            <a:off x="257175" y="1155700"/>
            <a:ext cx="5795963" cy="4911725"/>
          </a:xfrm>
        </p:spPr>
        <p:txBody>
          <a:bodyPr lIns="91440" tIns="45720" rIns="91440" bIns="45720"/>
          <a:lstStyle/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dirty="0"/>
              <a:t>Mooring line: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/>
              <a:t>Buoy </a:t>
            </a:r>
            <a:r>
              <a:rPr lang="en-GB" altLang="en-US" sz="2000" dirty="0" smtClean="0"/>
              <a:t>(syntactic </a:t>
            </a:r>
            <a:r>
              <a:rPr lang="en-GB" altLang="en-US" sz="2000" dirty="0"/>
              <a:t>foam) 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/>
              <a:t>2 </a:t>
            </a:r>
            <a:r>
              <a:rPr lang="en-GB" altLang="en-US" sz="2000" dirty="0" smtClean="0"/>
              <a:t>pre-stretched </a:t>
            </a:r>
            <a:r>
              <a:rPr lang="en-GB" altLang="en-US" sz="2000" dirty="0" err="1" smtClean="0"/>
              <a:t>Dyneema</a:t>
            </a:r>
            <a:r>
              <a:rPr lang="en-US" altLang="en-US" sz="2000" baseline="30000" dirty="0">
                <a:cs typeface="Arial" panose="020B0604020202020204" pitchFamily="34" charset="0"/>
              </a:rPr>
              <a:t>©</a:t>
            </a:r>
            <a:r>
              <a:rPr lang="en-GB" altLang="en-US" sz="2000" dirty="0"/>
              <a:t> ropes </a:t>
            </a: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(</a:t>
            </a:r>
            <a:r>
              <a:rPr lang="en-GB" altLang="en-US" sz="2000" dirty="0"/>
              <a:t>4 mm diameter)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/>
              <a:t>18 storeys (one </a:t>
            </a:r>
            <a:r>
              <a:rPr lang="en-GB" altLang="en-US" sz="2000" dirty="0" smtClean="0"/>
              <a:t>DOM </a:t>
            </a:r>
            <a:r>
              <a:rPr lang="en-GB" altLang="en-US" sz="2000" dirty="0"/>
              <a:t>each</a:t>
            </a:r>
            <a:r>
              <a:rPr lang="en-GB" altLang="en-US" sz="2000" dirty="0" smtClean="0"/>
              <a:t>)</a:t>
            </a:r>
          </a:p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dirty="0" smtClean="0"/>
              <a:t>Electro-optical backbone (VEOC):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 smtClean="0"/>
              <a:t>Flexible </a:t>
            </a:r>
            <a:r>
              <a:rPr lang="en-GB" altLang="en-US" sz="2000" dirty="0"/>
              <a:t>hose ~ 6mm diameter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/>
              <a:t>Oil-filled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/>
              <a:t>F</a:t>
            </a:r>
            <a:r>
              <a:rPr lang="en-GB" altLang="en-US" sz="2000" dirty="0" smtClean="0"/>
              <a:t>ibres </a:t>
            </a:r>
            <a:r>
              <a:rPr lang="en-GB" altLang="en-US" sz="2000" dirty="0"/>
              <a:t>and copper wires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/>
              <a:t>At each storey: </a:t>
            </a:r>
            <a:br>
              <a:rPr lang="en-GB" altLang="en-US" sz="2000" dirty="0"/>
            </a:br>
            <a:r>
              <a:rPr lang="en-GB" altLang="en-US" sz="2000" dirty="0"/>
              <a:t>connection to 1 </a:t>
            </a:r>
            <a:r>
              <a:rPr lang="en-GB" altLang="en-US" sz="2000" dirty="0" smtClean="0"/>
              <a:t>fibre + 2 </a:t>
            </a:r>
            <a:r>
              <a:rPr lang="en-GB" altLang="en-US" sz="2000" dirty="0"/>
              <a:t>wires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GB" altLang="en-US" sz="2000" dirty="0" smtClean="0"/>
              <a:t>Break-out </a:t>
            </a:r>
            <a:r>
              <a:rPr lang="en-GB" altLang="en-US" sz="2000" dirty="0"/>
              <a:t>box with fuses at each storey: One</a:t>
            </a:r>
            <a:r>
              <a:rPr lang="en-GB" altLang="en-US" sz="2000" dirty="0">
                <a:solidFill>
                  <a:srgbClr val="006600"/>
                </a:solidFill>
              </a:rPr>
              <a:t> </a:t>
            </a:r>
            <a:r>
              <a:rPr lang="en-GB" altLang="en-US" sz="2000" dirty="0"/>
              <a:t>single pressure transition</a:t>
            </a:r>
          </a:p>
        </p:txBody>
      </p:sp>
      <p:sp>
        <p:nvSpPr>
          <p:cNvPr id="735235" name="Rectangle 3"/>
          <p:cNvSpPr>
            <a:spLocks noChangeArrowheads="1"/>
          </p:cNvSpPr>
          <p:nvPr/>
        </p:nvSpPr>
        <p:spPr bwMode="auto">
          <a:xfrm>
            <a:off x="413632" y="193675"/>
            <a:ext cx="8645525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200" dirty="0" smtClean="0"/>
              <a:t>KM3NeT detection units (DUs)</a:t>
            </a:r>
            <a:endParaRPr lang="en-GB" altLang="en-US" sz="3200" dirty="0"/>
          </a:p>
        </p:txBody>
      </p:sp>
      <p:pic>
        <p:nvPicPr>
          <p:cNvPr id="735237" name="Picture 5" descr="String_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492615"/>
            <a:ext cx="1089025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5238" name="Picture 6" descr="String_Mid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242888"/>
            <a:ext cx="962025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163" y="1710190"/>
            <a:ext cx="4572180" cy="4249117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/>
              <a:t>The building block concept</a:t>
            </a:r>
          </a:p>
        </p:txBody>
      </p:sp>
      <p:sp>
        <p:nvSpPr>
          <p:cNvPr id="734211" name="Line 3"/>
          <p:cNvSpPr>
            <a:spLocks noChangeShapeType="1"/>
          </p:cNvSpPr>
          <p:nvPr/>
        </p:nvSpPr>
        <p:spPr bwMode="auto">
          <a:xfrm>
            <a:off x="1177925" y="900113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42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4175" y="868363"/>
            <a:ext cx="4090988" cy="5264150"/>
          </a:xfrm>
        </p:spPr>
        <p:txBody>
          <a:bodyPr/>
          <a:lstStyle/>
          <a:p>
            <a:pPr marL="263525" indent="-263525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/>
              <a:t>Building block:</a:t>
            </a:r>
          </a:p>
          <a:p>
            <a:pPr marL="952500" lvl="1" indent="-436563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/>
              <a:t>115 detection units </a:t>
            </a:r>
          </a:p>
          <a:p>
            <a:pPr marL="952500" lvl="1" indent="-436563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/>
              <a:t>Segmentation enforced </a:t>
            </a:r>
            <a:br>
              <a:rPr lang="en-GB" altLang="en-US" sz="2000" dirty="0"/>
            </a:br>
            <a:r>
              <a:rPr lang="en-GB" altLang="en-US" sz="2000" dirty="0"/>
              <a:t>by technical </a:t>
            </a:r>
            <a:r>
              <a:rPr lang="en-GB" altLang="en-US" sz="2000" dirty="0" smtClean="0"/>
              <a:t>reasons</a:t>
            </a:r>
          </a:p>
          <a:p>
            <a:pPr marL="263525" lvl="1" indent="-263525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Large block (neutrino astronomy)</a:t>
            </a:r>
            <a:endParaRPr lang="en-GB" altLang="en-US" sz="2000" dirty="0"/>
          </a:p>
          <a:p>
            <a:pPr marL="952500" lvl="1" indent="-436563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/>
              <a:t>Sensitivity for muons</a:t>
            </a:r>
            <a:br>
              <a:rPr lang="en-GB" altLang="en-US" sz="2000" dirty="0"/>
            </a:br>
            <a:r>
              <a:rPr lang="en-GB" altLang="en-US" sz="2000" dirty="0"/>
              <a:t>independent of block size </a:t>
            </a:r>
            <a:br>
              <a:rPr lang="en-GB" altLang="en-US" sz="2000" dirty="0"/>
            </a:br>
            <a:r>
              <a:rPr lang="en-GB" altLang="en-US" sz="2000" dirty="0"/>
              <a:t>above ~75 strings</a:t>
            </a:r>
          </a:p>
          <a:p>
            <a:pPr marL="952500" lvl="1" indent="-436563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/>
              <a:t>One block ~ half IceCube</a:t>
            </a:r>
          </a:p>
          <a:p>
            <a:pPr marL="263525" indent="-263525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Small block (neutrino oscillations)</a:t>
            </a:r>
            <a:endParaRPr lang="en-GB" altLang="en-US" sz="2000" dirty="0"/>
          </a:p>
          <a:p>
            <a:pPr marL="990600" lvl="3" indent="-454025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Precision measurement of atmospheric neutrinos </a:t>
            </a:r>
          </a:p>
          <a:p>
            <a:pPr marL="990600" lvl="3" indent="-454025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GB" altLang="en-US" sz="2000" dirty="0" smtClean="0"/>
              <a:t>One block ~ 6 </a:t>
            </a:r>
            <a:r>
              <a:rPr lang="en-GB" altLang="en-US" sz="2000" dirty="0" err="1" smtClean="0"/>
              <a:t>Mtons</a:t>
            </a:r>
            <a:endParaRPr lang="en-GB" altLang="en-US" sz="2000" dirty="0" smtClean="0"/>
          </a:p>
          <a:p>
            <a:pPr marL="285750" lvl="1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tabLst>
                <a:tab pos="263525" algn="l"/>
              </a:tabLst>
            </a:pPr>
            <a:r>
              <a:rPr lang="en-GB" altLang="en-US" sz="2000" dirty="0" smtClean="0"/>
              <a:t>Allows for staged, block-wise, multi-site installation </a:t>
            </a:r>
            <a:endParaRPr lang="en-GB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0" y="848416"/>
            <a:ext cx="46217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dirty="0" smtClean="0"/>
              <a:t>DU distance adjusted to scientific objective:</a:t>
            </a:r>
            <a:br>
              <a:rPr lang="en-GB" dirty="0" smtClean="0"/>
            </a:br>
            <a:r>
              <a:rPr lang="en-GB" dirty="0" smtClean="0"/>
              <a:t>90-120 m for neutrino astronomy / </a:t>
            </a:r>
            <a:br>
              <a:rPr lang="en-GB" dirty="0" smtClean="0"/>
            </a:br>
            <a:r>
              <a:rPr lang="en-GB" dirty="0" smtClean="0"/>
              <a:t>20 m for oscillation research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5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00374"/>
            <a:ext cx="3138547" cy="3044889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 smtClean="0"/>
              <a:t>APPEC Technology Forum, 22.04.2015:  Photodetection in KM3NeT (U.Katz)</a:t>
            </a:r>
            <a:endParaRPr lang="de-D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A81FE-1442-47F8-B594-37245FCA7ECE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sz="3200" dirty="0" smtClean="0"/>
              <a:t>ARCA and ORCA</a:t>
            </a:r>
            <a:endParaRPr lang="en-GB" altLang="en-US" sz="3200" dirty="0"/>
          </a:p>
        </p:txBody>
      </p:sp>
      <p:sp>
        <p:nvSpPr>
          <p:cNvPr id="734211" name="Line 3"/>
          <p:cNvSpPr>
            <a:spLocks noChangeShapeType="1"/>
          </p:cNvSpPr>
          <p:nvPr/>
        </p:nvSpPr>
        <p:spPr bwMode="auto">
          <a:xfrm>
            <a:off x="1177925" y="900113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4212" name="Line 4"/>
          <p:cNvSpPr>
            <a:spLocks noChangeShapeType="1"/>
          </p:cNvSpPr>
          <p:nvPr/>
        </p:nvSpPr>
        <p:spPr bwMode="auto">
          <a:xfrm>
            <a:off x="1136650" y="5943600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268" y="887510"/>
            <a:ext cx="3089752" cy="2871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543" y="868363"/>
            <a:ext cx="3089752" cy="2871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171" y="1500649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30295" y="405122"/>
            <a:ext cx="30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Vertical OM distance = 36 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78171" y="4257037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633223" y="5023029"/>
            <a:ext cx="346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Vertical OM distance = 6 – 12 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2179" y="1994435"/>
            <a:ext cx="1762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Astroparticle</a:t>
            </a:r>
            <a:r>
              <a:rPr lang="en-GB" dirty="0" smtClean="0"/>
              <a:t> </a:t>
            </a:r>
          </a:p>
          <a:p>
            <a:r>
              <a:rPr lang="en-GB" dirty="0" smtClean="0"/>
              <a:t>Research with</a:t>
            </a:r>
          </a:p>
          <a:p>
            <a:r>
              <a:rPr lang="en-GB" dirty="0" err="1" smtClean="0"/>
              <a:t>Cosmics</a:t>
            </a:r>
            <a:r>
              <a:rPr lang="en-GB" dirty="0" smtClean="0"/>
              <a:t> in the </a:t>
            </a:r>
          </a:p>
          <a:p>
            <a:r>
              <a:rPr lang="en-GB" dirty="0" smtClean="0"/>
              <a:t>Abyss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78522" y="4607530"/>
            <a:ext cx="1800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Oscillation </a:t>
            </a:r>
          </a:p>
          <a:p>
            <a:r>
              <a:rPr lang="en-GB" dirty="0" smtClean="0"/>
              <a:t>Research with</a:t>
            </a:r>
          </a:p>
          <a:p>
            <a:r>
              <a:rPr lang="en-GB" dirty="0" err="1" smtClean="0"/>
              <a:t>Cosmics</a:t>
            </a:r>
            <a:r>
              <a:rPr lang="en-GB" dirty="0" smtClean="0"/>
              <a:t> in the </a:t>
            </a:r>
          </a:p>
          <a:p>
            <a:r>
              <a:rPr lang="en-GB" dirty="0" smtClean="0"/>
              <a:t>Abyss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559298" y="194234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+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52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552"/>
  <p:tag name="PRESGUID" val="21ebd980-8553-436e-ad97-89fdaf48d572"/>
</p:tagLst>
</file>

<file path=ppt/theme/theme1.xml><?xml version="1.0" encoding="utf-8"?>
<a:theme xmlns:a="http://schemas.openxmlformats.org/drawingml/2006/main" name="5_ecap_design_a_fertig">
  <a:themeElements>
    <a:clrScheme name="5_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ap_design_a_fertig">
  <a:themeElements>
    <a:clrScheme name="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cap_design_a_fertig">
  <a:themeElements>
    <a:clrScheme name="2_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ecap_design_a_fertig">
  <a:themeElements>
    <a:clrScheme name="3_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cap_design_a_fertig">
  <a:themeElements>
    <a:clrScheme name="4_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ecap_design_a</Template>
  <TotalTime>8234</TotalTime>
  <Words>1116</Words>
  <Application>Microsoft Office PowerPoint</Application>
  <PresentationFormat>On-screen Show (4:3)</PresentationFormat>
  <Paragraphs>311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 Unicode MS</vt:lpstr>
      <vt:lpstr>ＭＳ Ｐゴシック</vt:lpstr>
      <vt:lpstr>Arial</vt:lpstr>
      <vt:lpstr>Calibri</vt:lpstr>
      <vt:lpstr>Symbol</vt:lpstr>
      <vt:lpstr>Times New Roman</vt:lpstr>
      <vt:lpstr>Verdana</vt:lpstr>
      <vt:lpstr>Wingdings</vt:lpstr>
      <vt:lpstr>5_ecap_design_a_fertig</vt:lpstr>
      <vt:lpstr>ecap_design_a_fertig</vt:lpstr>
      <vt:lpstr>2_ecap_design_a_fertig</vt:lpstr>
      <vt:lpstr>3_ecap_design_a_fertig</vt:lpstr>
      <vt:lpstr>4_ecap_design_a_fertig</vt:lpstr>
      <vt:lpstr>CorelDRAW</vt:lpstr>
      <vt:lpstr>Photodetection in KM3NeT</vt:lpstr>
      <vt:lpstr>The plan for the next 30 minutes:</vt:lpstr>
      <vt:lpstr>The KM3NeT project:  Concept and overview </vt:lpstr>
      <vt:lpstr>How does a neutrino telescope work?</vt:lpstr>
      <vt:lpstr>The KM3NeT Collaboration</vt:lpstr>
      <vt:lpstr>The KM3NeT DOM</vt:lpstr>
      <vt:lpstr>PowerPoint Presentation</vt:lpstr>
      <vt:lpstr>The building block concept</vt:lpstr>
      <vt:lpstr>ARCA and ORCA</vt:lpstr>
      <vt:lpstr>KM3NeT development</vt:lpstr>
      <vt:lpstr>KM3NeT resolutions</vt:lpstr>
      <vt:lpstr>KM3NeT science objectives</vt:lpstr>
      <vt:lpstr>Light detection in KM3NeT </vt:lpstr>
      <vt:lpstr>KM3NeT readout</vt:lpstr>
      <vt:lpstr>Implementation in DOM</vt:lpstr>
      <vt:lpstr>PMT specifications</vt:lpstr>
      <vt:lpstr>PMTs available</vt:lpstr>
      <vt:lpstr>Some results of PMT measurements: QE …</vt:lpstr>
      <vt:lpstr>… and TTS</vt:lpstr>
      <vt:lpstr>Prototype 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Timelines </vt:lpstr>
      <vt:lpstr>KM3NeT time lines and funding</vt:lpstr>
      <vt:lpstr>Summary </vt:lpstr>
      <vt:lpstr>Summary and outlook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Fishing for Neutrinos -</dc:title>
  <dc:creator>antares</dc:creator>
  <cp:lastModifiedBy>ukatz</cp:lastModifiedBy>
  <cp:revision>468</cp:revision>
  <dcterms:created xsi:type="dcterms:W3CDTF">2004-09-18T15:33:45Z</dcterms:created>
  <dcterms:modified xsi:type="dcterms:W3CDTF">2015-04-25T16:55:56Z</dcterms:modified>
</cp:coreProperties>
</file>