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19" r:id="rId1"/>
    <p:sldMasterId id="2147483899" r:id="rId2"/>
  </p:sldMasterIdLst>
  <p:notesMasterIdLst>
    <p:notesMasterId r:id="rId43"/>
  </p:notesMasterIdLst>
  <p:handoutMasterIdLst>
    <p:handoutMasterId r:id="rId44"/>
  </p:handoutMasterIdLst>
  <p:sldIdLst>
    <p:sldId id="668" r:id="rId3"/>
    <p:sldId id="705" r:id="rId4"/>
    <p:sldId id="704" r:id="rId5"/>
    <p:sldId id="708" r:id="rId6"/>
    <p:sldId id="709" r:id="rId7"/>
    <p:sldId id="714" r:id="rId8"/>
    <p:sldId id="731" r:id="rId9"/>
    <p:sldId id="711" r:id="rId10"/>
    <p:sldId id="754" r:id="rId11"/>
    <p:sldId id="753" r:id="rId12"/>
    <p:sldId id="712" r:id="rId13"/>
    <p:sldId id="673" r:id="rId14"/>
    <p:sldId id="715" r:id="rId15"/>
    <p:sldId id="755" r:id="rId16"/>
    <p:sldId id="716" r:id="rId17"/>
    <p:sldId id="717" r:id="rId18"/>
    <p:sldId id="713" r:id="rId19"/>
    <p:sldId id="728" r:id="rId20"/>
    <p:sldId id="729" r:id="rId21"/>
    <p:sldId id="730" r:id="rId22"/>
    <p:sldId id="756" r:id="rId23"/>
    <p:sldId id="726" r:id="rId24"/>
    <p:sldId id="732" r:id="rId25"/>
    <p:sldId id="733" r:id="rId26"/>
    <p:sldId id="734" r:id="rId27"/>
    <p:sldId id="735" r:id="rId28"/>
    <p:sldId id="757" r:id="rId29"/>
    <p:sldId id="736" r:id="rId30"/>
    <p:sldId id="741" r:id="rId31"/>
    <p:sldId id="737" r:id="rId32"/>
    <p:sldId id="758" r:id="rId33"/>
    <p:sldId id="752" r:id="rId34"/>
    <p:sldId id="739" r:id="rId35"/>
    <p:sldId id="743" r:id="rId36"/>
    <p:sldId id="744" r:id="rId37"/>
    <p:sldId id="745" r:id="rId38"/>
    <p:sldId id="747" r:id="rId39"/>
    <p:sldId id="748" r:id="rId40"/>
    <p:sldId id="749" r:id="rId41"/>
    <p:sldId id="750" r:id="rId42"/>
  </p:sldIdLst>
  <p:sldSz cx="13004800" cy="9753600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1pPr>
    <a:lvl2pPr marL="457082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2pPr>
    <a:lvl3pPr marL="914166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3pPr>
    <a:lvl4pPr marL="1371248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4pPr>
    <a:lvl5pPr marL="1828331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5pPr>
    <a:lvl6pPr marL="2285417" algn="l" defTabSz="457082" rtl="0" eaLnBrk="1" latinLnBrk="0" hangingPunct="1">
      <a:defRPr sz="24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6pPr>
    <a:lvl7pPr marL="2742497" algn="l" defTabSz="457082" rtl="0" eaLnBrk="1" latinLnBrk="0" hangingPunct="1">
      <a:defRPr sz="24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7pPr>
    <a:lvl8pPr marL="3199582" algn="l" defTabSz="457082" rtl="0" eaLnBrk="1" latinLnBrk="0" hangingPunct="1">
      <a:defRPr sz="24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8pPr>
    <a:lvl9pPr marL="3656665" algn="l" defTabSz="457082" rtl="0" eaLnBrk="1" latinLnBrk="0" hangingPunct="1">
      <a:defRPr sz="24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65" d="100"/>
          <a:sy n="65" d="100"/>
        </p:scale>
        <p:origin x="466" y="4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C3540-5E42-7F47-AA1B-754EA8A00F99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F0F2E-335F-0041-B1B6-CA88F2789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8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0BDA9C-1CF9-2A4E-A25A-50C408F1E0E6}" type="datetime1">
              <a:rPr lang="de-DE"/>
              <a:pPr>
                <a:defRPr/>
              </a:pPr>
              <a:t>17.01.2015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94571A3-7FCD-B84A-A7D7-4FE25B11EF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83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08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16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24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331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5417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497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582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571A3-7FCD-B84A-A7D7-4FE25B11EF1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551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571A3-7FCD-B84A-A7D7-4FE25B11EF1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548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571A3-7FCD-B84A-A7D7-4FE25B11EF1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644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571A3-7FCD-B84A-A7D7-4FE25B11EF1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55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571A3-7FCD-B84A-A7D7-4FE25B11EF1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459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571A3-7FCD-B84A-A7D7-4FE25B11EF1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415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571A3-7FCD-B84A-A7D7-4FE25B11EF13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25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571A3-7FCD-B84A-A7D7-4FE25B11EF1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36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571A3-7FCD-B84A-A7D7-4FE25B11EF1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00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571A3-7FCD-B84A-A7D7-4FE25B11EF1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02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571A3-7FCD-B84A-A7D7-4FE25B11EF1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37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571A3-7FCD-B84A-A7D7-4FE25B11EF1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571A3-7FCD-B84A-A7D7-4FE25B11EF1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64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571A3-7FCD-B84A-A7D7-4FE25B11EF1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330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4571A3-7FCD-B84A-A7D7-4FE25B11EF1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67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  <a:prstGeom prst="rect">
            <a:avLst/>
          </a:prstGeom>
        </p:spPr>
        <p:txBody>
          <a:bodyPr lIns="91415" tIns="45708" rIns="91415" bIns="45708"/>
          <a:lstStyle>
            <a:lvl1pPr marL="0" indent="0" algn="ctr">
              <a:buNone/>
              <a:defRPr sz="3400"/>
            </a:lvl1pPr>
            <a:lvl2pPr marL="650062" indent="0" algn="ctr">
              <a:buNone/>
              <a:defRPr sz="2800"/>
            </a:lvl2pPr>
            <a:lvl3pPr marL="1300125" indent="0" algn="ctr">
              <a:buNone/>
              <a:defRPr sz="2600"/>
            </a:lvl3pPr>
            <a:lvl4pPr marL="1950192" indent="0" algn="ctr">
              <a:buNone/>
              <a:defRPr sz="2300"/>
            </a:lvl4pPr>
            <a:lvl5pPr marL="2600254" indent="0" algn="ctr">
              <a:buNone/>
              <a:defRPr sz="2300"/>
            </a:lvl5pPr>
            <a:lvl6pPr marL="3250317" indent="0" algn="ctr">
              <a:buNone/>
              <a:defRPr sz="2300"/>
            </a:lvl6pPr>
            <a:lvl7pPr marL="3900384" indent="0" algn="ctr">
              <a:buNone/>
              <a:defRPr sz="2300"/>
            </a:lvl7pPr>
            <a:lvl8pPr marL="4550443" indent="0" algn="ctr">
              <a:buNone/>
              <a:defRPr sz="2300"/>
            </a:lvl8pPr>
            <a:lvl9pPr marL="5200509" indent="0" algn="ctr">
              <a:buNone/>
              <a:defRPr sz="23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65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eaVert" lIns="91415" tIns="45708" rIns="91415" bIns="4570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87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1329834"/>
            <a:ext cx="2804160" cy="74551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8" y="1329834"/>
            <a:ext cx="8195733" cy="7455182"/>
          </a:xfrm>
          <a:prstGeom prst="rect">
            <a:avLst/>
          </a:prstGeom>
        </p:spPr>
        <p:txBody>
          <a:bodyPr vert="eaVert" lIns="91415" tIns="45708" rIns="91415" bIns="4570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73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Logo_FAU_DinA4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062" y="8184445"/>
            <a:ext cx="3919502" cy="76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3" descr="ecap_logo_big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30" y="8112236"/>
            <a:ext cx="2287423" cy="8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0" y="6741725"/>
            <a:ext cx="13004800" cy="198684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1" descr="ECAP_Cover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2" y="1"/>
            <a:ext cx="12929284" cy="68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" descr="ECAP_Cover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12731972" y="0"/>
            <a:ext cx="272828" cy="68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69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>
          <a:xfrm>
            <a:off x="11821724" y="9114650"/>
            <a:ext cx="641209" cy="638950"/>
          </a:xfrm>
          <a:prstGeom prst="rect">
            <a:avLst/>
          </a:prstGeom>
        </p:spPr>
        <p:txBody>
          <a:bodyPr lIns="130039" tIns="0" rIns="0" bIns="0" anchor="ctr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latin typeface="Helvetica Neue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2E783F5-3C14-114F-BC8C-28922882E9B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cxnSp>
        <p:nvCxnSpPr>
          <p:cNvPr id="5" name="Gerade Verbindung 6"/>
          <p:cNvCxnSpPr/>
          <p:nvPr/>
        </p:nvCxnSpPr>
        <p:spPr>
          <a:xfrm flipH="1">
            <a:off x="891825" y="1228231"/>
            <a:ext cx="11571110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8" descr="ecap_logo_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99" y="295770"/>
            <a:ext cx="2151663" cy="7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91825" y="1781387"/>
            <a:ext cx="11571110" cy="512515"/>
          </a:xfrm>
        </p:spPr>
        <p:txBody>
          <a:bodyPr anchor="b"/>
          <a:lstStyle/>
          <a:p>
            <a:r>
              <a:rPr lang="x-none" smtClean="0"/>
              <a:t>Click to edit Master title style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891825" y="2806421"/>
            <a:ext cx="11571110" cy="6308231"/>
          </a:xfrm>
        </p:spPr>
        <p:txBody>
          <a:bodyPr/>
          <a:lstStyle>
            <a:lvl1pPr marL="394214">
              <a:defRPr/>
            </a:lvl1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 dirty="0" smtClean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U. Katz: Physik am Samstag, 17.01.2015</a:t>
            </a:r>
            <a:endParaRPr lang="de-DE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4870-6BA5-2240-82F3-AD56ED42D7C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341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>
          <a:xfrm>
            <a:off x="11821724" y="9114650"/>
            <a:ext cx="641209" cy="638950"/>
          </a:xfrm>
          <a:prstGeom prst="rect">
            <a:avLst/>
          </a:prstGeom>
        </p:spPr>
        <p:txBody>
          <a:bodyPr lIns="130039" tIns="0" rIns="0" bIns="0" anchor="ctr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latin typeface="Helvetica Neue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2E783F5-3C14-114F-BC8C-28922882E9B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cxnSp>
        <p:nvCxnSpPr>
          <p:cNvPr id="5" name="Gerade Verbindung 6"/>
          <p:cNvCxnSpPr/>
          <p:nvPr/>
        </p:nvCxnSpPr>
        <p:spPr>
          <a:xfrm flipH="1">
            <a:off x="891825" y="1228231"/>
            <a:ext cx="11571110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91825" y="1781387"/>
            <a:ext cx="11571110" cy="512515"/>
          </a:xfrm>
        </p:spPr>
        <p:txBody>
          <a:bodyPr anchor="b"/>
          <a:lstStyle/>
          <a:p>
            <a:r>
              <a:rPr lang="x-none" smtClean="0"/>
              <a:t>Click to edit Master title style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891825" y="2806421"/>
            <a:ext cx="11571110" cy="6308231"/>
          </a:xfrm>
        </p:spPr>
        <p:txBody>
          <a:bodyPr/>
          <a:lstStyle>
            <a:lvl1pPr marL="394214">
              <a:defRPr/>
            </a:lvl1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 dirty="0" smtClean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U. Katz: Physik am Samstag, 17.01.2015</a:t>
            </a:r>
            <a:endParaRPr lang="de-DE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4870-6BA5-2240-82F3-AD56ED42D7C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9" name="Picture 5" descr="Logo_FAU_DinA4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602" y="365297"/>
            <a:ext cx="3559462" cy="69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93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891825" y="1228231"/>
            <a:ext cx="11571110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7" descr="ecap_logo_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99" y="295770"/>
            <a:ext cx="2151663" cy="7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x-none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4214">
              <a:defRPr/>
            </a:lvl1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U. Katz: Physik am Samstag, 17.01.2015</a:t>
            </a: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27488F-2420-2B42-9425-989B5A52E0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96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6"/>
          <p:cNvCxnSpPr/>
          <p:nvPr/>
        </p:nvCxnSpPr>
        <p:spPr>
          <a:xfrm flipH="1">
            <a:off x="891825" y="1228231"/>
            <a:ext cx="11571110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5" name="Picture 7" descr="ecap_logo_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99" y="295770"/>
            <a:ext cx="2151663" cy="7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4214">
              <a:defRPr/>
            </a:lvl1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U. Katz: Physik am Samstag, 17.01.2015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4870-6BA5-2240-82F3-AD56ED42D7C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398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0880" y="4618240"/>
            <a:ext cx="11571200" cy="1280000"/>
          </a:xfrm>
        </p:spPr>
        <p:txBody>
          <a:bodyPr>
            <a:normAutofit/>
          </a:bodyPr>
          <a:lstStyle>
            <a:lvl1pPr algn="l">
              <a:lnSpc>
                <a:spcPts val="4834"/>
              </a:lnSpc>
              <a:defRPr sz="4000" b="1" cap="none"/>
            </a:lvl1pPr>
          </a:lstStyle>
          <a:p>
            <a:r>
              <a:rPr lang="x-none" smtClean="0"/>
              <a:t>Click to edit Master title style</a:t>
            </a:r>
            <a:endParaRPr lang="de-DE" dirty="0"/>
          </a:p>
        </p:txBody>
      </p:sp>
      <p:pic>
        <p:nvPicPr>
          <p:cNvPr id="4" name="Picture 3" descr="Unterkapitel_ECA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6"/>
            <a:ext cx="13030400" cy="28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891825" y="1228231"/>
            <a:ext cx="11571110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890880" y="2805760"/>
            <a:ext cx="5632000" cy="6307840"/>
          </a:xfrm>
        </p:spPr>
        <p:txBody>
          <a:bodyPr/>
          <a:lstStyle>
            <a:lvl1pPr marL="394214">
              <a:lnSpc>
                <a:spcPts val="3413"/>
              </a:lnSpc>
              <a:defRPr sz="2800"/>
            </a:lvl1pPr>
            <a:lvl2pPr>
              <a:defRPr sz="26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6830080" y="2805760"/>
            <a:ext cx="5632000" cy="6307840"/>
          </a:xfrm>
        </p:spPr>
        <p:txBody>
          <a:bodyPr/>
          <a:lstStyle>
            <a:lvl1pPr marL="394214">
              <a:defRPr sz="2800"/>
            </a:lvl1pPr>
            <a:lvl2pPr>
              <a:defRPr sz="26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U. Katz: Physik am Samstag, 17.01.2015</a:t>
            </a:r>
            <a:endParaRPr lang="de-DE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E2CC-F545-6D4A-9BB4-86E10266AA16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9" name="Picture 7" descr="ecap_logo_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99" y="295770"/>
            <a:ext cx="2151663" cy="7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52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891825" y="1228231"/>
            <a:ext cx="11571110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49032" y="2805760"/>
            <a:ext cx="7802880" cy="565865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49032" y="8464410"/>
            <a:ext cx="7802880" cy="650240"/>
          </a:xfrm>
        </p:spPr>
        <p:txBody>
          <a:bodyPr/>
          <a:lstStyle>
            <a:lvl1pPr marL="0" indent="0">
              <a:lnSpc>
                <a:spcPts val="2418"/>
              </a:lnSpc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27488F-2420-2B42-9425-989B5A52E0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U. Katz: Physik am Samstag, 17.01.2015</a:t>
            </a:r>
            <a:endParaRPr lang="en-GB"/>
          </a:p>
        </p:txBody>
      </p:sp>
      <p:pic>
        <p:nvPicPr>
          <p:cNvPr id="9" name="Picture 7" descr="ecap_logo_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99" y="295770"/>
            <a:ext cx="2151663" cy="7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40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lIns="91415" tIns="45708" rIns="91415" bIns="4570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178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6"/>
          <p:cNvCxnSpPr/>
          <p:nvPr/>
        </p:nvCxnSpPr>
        <p:spPr>
          <a:xfrm flipH="1">
            <a:off x="891825" y="1228231"/>
            <a:ext cx="11571110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U. Katz: Physik am Samstag, 17.01.2015</a:t>
            </a:r>
            <a:endParaRPr lang="en-GB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27488F-2420-2B42-9425-989B5A52E08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7" descr="ecap_logo_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99" y="295770"/>
            <a:ext cx="2151663" cy="7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05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6"/>
          <p:cNvCxnSpPr/>
          <p:nvPr/>
        </p:nvCxnSpPr>
        <p:spPr>
          <a:xfrm flipH="1">
            <a:off x="891825" y="1228231"/>
            <a:ext cx="11571110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Picture 7" descr="ecap_logo_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99" y="295770"/>
            <a:ext cx="2151663" cy="7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24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>
          <a:xfrm>
            <a:off x="11821724" y="9114650"/>
            <a:ext cx="641209" cy="638950"/>
          </a:xfrm>
          <a:prstGeom prst="rect">
            <a:avLst/>
          </a:prstGeom>
        </p:spPr>
        <p:txBody>
          <a:bodyPr lIns="130039" tIns="0" rIns="0" bIns="0" anchor="ctr"/>
          <a:lstStyle>
            <a:defPPr>
              <a:defRPr lang="de-D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969696"/>
                </a:solidFill>
                <a:latin typeface="Helvetica Neue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E2E783F5-3C14-114F-BC8C-28922882E9B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cxnSp>
        <p:nvCxnSpPr>
          <p:cNvPr id="5" name="Gerade Verbindung 6"/>
          <p:cNvCxnSpPr/>
          <p:nvPr/>
        </p:nvCxnSpPr>
        <p:spPr>
          <a:xfrm flipH="1">
            <a:off x="891825" y="1228231"/>
            <a:ext cx="11571110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8" descr="ecap_logo_big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99" y="295770"/>
            <a:ext cx="2151663" cy="78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891825" y="1781387"/>
            <a:ext cx="11571110" cy="512515"/>
          </a:xfrm>
        </p:spPr>
        <p:txBody>
          <a:bodyPr anchor="b"/>
          <a:lstStyle/>
          <a:p>
            <a:r>
              <a:rPr lang="x-none" smtClean="0"/>
              <a:t>Click to edit Master title style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891825" y="2806421"/>
            <a:ext cx="11571110" cy="6308231"/>
          </a:xfrm>
        </p:spPr>
        <p:txBody>
          <a:bodyPr/>
          <a:lstStyle>
            <a:lvl1pPr marL="394214">
              <a:defRPr/>
            </a:lvl1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de-DE" dirty="0" smtClean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U. Katz: Physik am Samstag, 17.01.2015</a:t>
            </a:r>
            <a:endParaRPr lang="en-GB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27488F-2420-2B42-9425-989B5A52E08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6" descr="BMBF-Gef-Logo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6"/>
          <a:stretch>
            <a:fillRect/>
          </a:stretch>
        </p:blipFill>
        <p:spPr bwMode="auto">
          <a:xfrm>
            <a:off x="9482668" y="7744179"/>
            <a:ext cx="2980267" cy="137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971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MBF-Gef-Logo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6"/>
          <a:stretch>
            <a:fillRect/>
          </a:stretch>
        </p:blipFill>
        <p:spPr bwMode="auto">
          <a:xfrm>
            <a:off x="962655" y="7834491"/>
            <a:ext cx="2980267" cy="137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Logo_FAU_DinA4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062" y="8184445"/>
            <a:ext cx="3919502" cy="76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741725"/>
            <a:ext cx="13004800" cy="198684"/>
          </a:xfrm>
          <a:prstGeom prst="rect">
            <a:avLst/>
          </a:prstGeom>
          <a:solidFill>
            <a:srgbClr val="0025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" descr="ECAP_Cover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" b="1326"/>
          <a:stretch/>
        </p:blipFill>
        <p:spPr bwMode="auto">
          <a:xfrm>
            <a:off x="2" y="1"/>
            <a:ext cx="12929284" cy="68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ECAP_Cover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9" r="42167" b="1326"/>
          <a:stretch/>
        </p:blipFill>
        <p:spPr bwMode="auto">
          <a:xfrm>
            <a:off x="12731972" y="0"/>
            <a:ext cx="272828" cy="68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729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078" y="1263583"/>
            <a:ext cx="11571110" cy="2303707"/>
          </a:xfrm>
        </p:spPr>
        <p:txBody>
          <a:bodyPr/>
          <a:lstStyle>
            <a:lvl1pPr>
              <a:lnSpc>
                <a:spcPts val="5973"/>
              </a:lnSpc>
              <a:defRPr sz="510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93076" y="4838418"/>
            <a:ext cx="5793380" cy="153528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baseline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pPr lvl="0"/>
            <a:r>
              <a:rPr lang="en-US" dirty="0" smtClean="0"/>
              <a:t>Conference</a:t>
            </a:r>
          </a:p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Address,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17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7" y="1638301"/>
            <a:ext cx="10464801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7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42" algn="ctr">
              <a:spcBef>
                <a:spcPts val="0"/>
              </a:spcBef>
              <a:buSzTx/>
              <a:buNone/>
              <a:defRPr sz="3100"/>
            </a:lvl2pPr>
            <a:lvl3pPr marL="0" indent="457082" algn="ctr">
              <a:spcBef>
                <a:spcPts val="0"/>
              </a:spcBef>
              <a:buSzTx/>
              <a:buNone/>
              <a:defRPr sz="3100"/>
            </a:lvl3pPr>
            <a:lvl4pPr marL="0" indent="685623" algn="ctr">
              <a:spcBef>
                <a:spcPts val="0"/>
              </a:spcBef>
              <a:buSzTx/>
              <a:buNone/>
              <a:defRPr sz="3100"/>
            </a:lvl4pPr>
            <a:lvl5pPr marL="0" indent="914166" algn="ctr">
              <a:spcBef>
                <a:spcPts val="0"/>
              </a:spcBef>
              <a:buSzTx/>
              <a:buNone/>
              <a:defRPr sz="3100"/>
            </a:lvl5pPr>
          </a:lstStyle>
          <a:p>
            <a:pPr lvl="0">
              <a:defRPr sz="1800"/>
            </a:pPr>
            <a:r>
              <a:rPr sz="3100"/>
              <a:t>Body Level One</a:t>
            </a:r>
          </a:p>
          <a:p>
            <a:pPr lvl="1">
              <a:defRPr sz="1800"/>
            </a:pPr>
            <a:r>
              <a:rPr sz="3100"/>
              <a:t>Body Level Two</a:t>
            </a:r>
          </a:p>
          <a:p>
            <a:pPr lvl="2">
              <a:defRPr sz="1800"/>
            </a:pPr>
            <a:r>
              <a:rPr sz="3100"/>
              <a:t>Body Level Three</a:t>
            </a:r>
          </a:p>
          <a:p>
            <a:pPr lvl="3">
              <a:defRPr sz="1800"/>
            </a:pPr>
            <a:r>
              <a:rPr sz="3100"/>
              <a:t>Body Level Four</a:t>
            </a:r>
          </a:p>
          <a:p>
            <a:pPr lvl="4">
              <a:defRPr sz="1800"/>
            </a:pPr>
            <a:r>
              <a:rPr sz="31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80977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44"/>
            <a:ext cx="11216640" cy="2133599"/>
          </a:xfrm>
          <a:prstGeom prst="rect">
            <a:avLst/>
          </a:prstGeom>
        </p:spPr>
        <p:txBody>
          <a:bodyPr lIns="91415" tIns="45708" rIns="91415" bIns="45708"/>
          <a:lstStyle>
            <a:lvl1pPr marL="0" indent="0">
              <a:buNone/>
              <a:defRPr sz="3400"/>
            </a:lvl1pPr>
            <a:lvl2pPr marL="650062" indent="0">
              <a:buNone/>
              <a:defRPr sz="2800"/>
            </a:lvl2pPr>
            <a:lvl3pPr marL="1300125" indent="0">
              <a:buNone/>
              <a:defRPr sz="2600"/>
            </a:lvl3pPr>
            <a:lvl4pPr marL="1950192" indent="0">
              <a:buNone/>
              <a:defRPr sz="2300"/>
            </a:lvl4pPr>
            <a:lvl5pPr marL="2600254" indent="0">
              <a:buNone/>
              <a:defRPr sz="2300"/>
            </a:lvl5pPr>
            <a:lvl6pPr marL="3250317" indent="0">
              <a:buNone/>
              <a:defRPr sz="2300"/>
            </a:lvl6pPr>
            <a:lvl7pPr marL="3900384" indent="0">
              <a:buNone/>
              <a:defRPr sz="2300"/>
            </a:lvl7pPr>
            <a:lvl8pPr marL="4550443" indent="0">
              <a:buNone/>
              <a:defRPr sz="2300"/>
            </a:lvl8pPr>
            <a:lvl9pPr marL="5200509" indent="0">
              <a:buNone/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499947" cy="6188570"/>
          </a:xfrm>
          <a:prstGeom prst="rect">
            <a:avLst/>
          </a:prstGeom>
        </p:spPr>
        <p:txBody>
          <a:bodyPr lIns="91415" tIns="45708" rIns="91415" bIns="4570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96444"/>
            <a:ext cx="5499947" cy="6188570"/>
          </a:xfrm>
          <a:prstGeom prst="rect">
            <a:avLst/>
          </a:prstGeom>
        </p:spPr>
        <p:txBody>
          <a:bodyPr lIns="91415" tIns="45708" rIns="91415" bIns="4570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3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297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  <a:prstGeom prst="rect">
            <a:avLst/>
          </a:prstGeom>
        </p:spPr>
        <p:txBody>
          <a:bodyPr lIns="91415" tIns="45708" rIns="91415" bIns="45708"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  <a:prstGeom prst="rect">
            <a:avLst/>
          </a:prstGeom>
        </p:spPr>
        <p:txBody>
          <a:bodyPr lIns="91415" tIns="45708" rIns="91415" bIns="4570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  <a:prstGeom prst="rect">
            <a:avLst/>
          </a:prstGeom>
        </p:spPr>
        <p:txBody>
          <a:bodyPr lIns="91415" tIns="45708" rIns="91415" bIns="45708" anchor="b"/>
          <a:lstStyle>
            <a:lvl1pPr marL="0" indent="0">
              <a:buNone/>
              <a:defRPr sz="3400" b="1"/>
            </a:lvl1pPr>
            <a:lvl2pPr marL="650062" indent="0">
              <a:buNone/>
              <a:defRPr sz="2800" b="1"/>
            </a:lvl2pPr>
            <a:lvl3pPr marL="1300125" indent="0">
              <a:buNone/>
              <a:defRPr sz="2600" b="1"/>
            </a:lvl3pPr>
            <a:lvl4pPr marL="1950192" indent="0">
              <a:buNone/>
              <a:defRPr sz="2300" b="1"/>
            </a:lvl4pPr>
            <a:lvl5pPr marL="2600254" indent="0">
              <a:buNone/>
              <a:defRPr sz="2300" b="1"/>
            </a:lvl5pPr>
            <a:lvl6pPr marL="3250317" indent="0">
              <a:buNone/>
              <a:defRPr sz="2300" b="1"/>
            </a:lvl6pPr>
            <a:lvl7pPr marL="3900384" indent="0">
              <a:buNone/>
              <a:defRPr sz="2300" b="1"/>
            </a:lvl7pPr>
            <a:lvl8pPr marL="4550443" indent="0">
              <a:buNone/>
              <a:defRPr sz="2300" b="1"/>
            </a:lvl8pPr>
            <a:lvl9pPr marL="520050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  <a:prstGeom prst="rect">
            <a:avLst/>
          </a:prstGeom>
        </p:spPr>
        <p:txBody>
          <a:bodyPr lIns="91415" tIns="45708" rIns="91415" bIns="4570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8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4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27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46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  <a:prstGeom prst="rect">
            <a:avLst/>
          </a:prstGeom>
        </p:spPr>
        <p:txBody>
          <a:bodyPr lIns="91415" tIns="45708" rIns="91415" bIns="45708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346" y="2926080"/>
            <a:ext cx="4194951" cy="5420925"/>
          </a:xfrm>
          <a:prstGeom prst="rect">
            <a:avLst/>
          </a:prstGeom>
        </p:spPr>
        <p:txBody>
          <a:bodyPr lIns="91415" tIns="45708" rIns="91415" bIns="45708"/>
          <a:lstStyle>
            <a:lvl1pPr marL="0" indent="0">
              <a:buNone/>
              <a:defRPr sz="2300"/>
            </a:lvl1pPr>
            <a:lvl2pPr marL="650062" indent="0">
              <a:buNone/>
              <a:defRPr sz="2000"/>
            </a:lvl2pPr>
            <a:lvl3pPr marL="1300125" indent="0">
              <a:buNone/>
              <a:defRPr sz="1700"/>
            </a:lvl3pPr>
            <a:lvl4pPr marL="1950192" indent="0">
              <a:buNone/>
              <a:defRPr sz="1400"/>
            </a:lvl4pPr>
            <a:lvl5pPr marL="2600254" indent="0">
              <a:buNone/>
              <a:defRPr sz="1400"/>
            </a:lvl5pPr>
            <a:lvl6pPr marL="3250317" indent="0">
              <a:buNone/>
              <a:defRPr sz="1400"/>
            </a:lvl6pPr>
            <a:lvl7pPr marL="3900384" indent="0">
              <a:buNone/>
              <a:defRPr sz="1400"/>
            </a:lvl7pPr>
            <a:lvl8pPr marL="4550443" indent="0">
              <a:buNone/>
              <a:defRPr sz="1400"/>
            </a:lvl8pPr>
            <a:lvl9pPr marL="5200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2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46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  <a:prstGeom prst="rect">
            <a:avLst/>
          </a:prstGeom>
        </p:spPr>
        <p:txBody>
          <a:bodyPr lIns="91415" tIns="45708" rIns="91415" bIns="45708"/>
          <a:lstStyle>
            <a:lvl1pPr marL="0" indent="0">
              <a:buNone/>
              <a:defRPr sz="4600"/>
            </a:lvl1pPr>
            <a:lvl2pPr marL="650062" indent="0">
              <a:buNone/>
              <a:defRPr sz="4000"/>
            </a:lvl2pPr>
            <a:lvl3pPr marL="1300125" indent="0">
              <a:buNone/>
              <a:defRPr sz="3400"/>
            </a:lvl3pPr>
            <a:lvl4pPr marL="1950192" indent="0">
              <a:buNone/>
              <a:defRPr sz="2800"/>
            </a:lvl4pPr>
            <a:lvl5pPr marL="2600254" indent="0">
              <a:buNone/>
              <a:defRPr sz="2800"/>
            </a:lvl5pPr>
            <a:lvl6pPr marL="3250317" indent="0">
              <a:buNone/>
              <a:defRPr sz="2800"/>
            </a:lvl6pPr>
            <a:lvl7pPr marL="3900384" indent="0">
              <a:buNone/>
              <a:defRPr sz="2800"/>
            </a:lvl7pPr>
            <a:lvl8pPr marL="4550443" indent="0">
              <a:buNone/>
              <a:defRPr sz="2800"/>
            </a:lvl8pPr>
            <a:lvl9pPr marL="5200509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346" y="2926080"/>
            <a:ext cx="4194951" cy="5420925"/>
          </a:xfrm>
          <a:prstGeom prst="rect">
            <a:avLst/>
          </a:prstGeom>
        </p:spPr>
        <p:txBody>
          <a:bodyPr lIns="91415" tIns="45708" rIns="91415" bIns="45708"/>
          <a:lstStyle>
            <a:lvl1pPr marL="0" indent="0">
              <a:buNone/>
              <a:defRPr sz="2300"/>
            </a:lvl1pPr>
            <a:lvl2pPr marL="650062" indent="0">
              <a:buNone/>
              <a:defRPr sz="2000"/>
            </a:lvl2pPr>
            <a:lvl3pPr marL="1300125" indent="0">
              <a:buNone/>
              <a:defRPr sz="1700"/>
            </a:lvl3pPr>
            <a:lvl4pPr marL="1950192" indent="0">
              <a:buNone/>
              <a:defRPr sz="1400"/>
            </a:lvl4pPr>
            <a:lvl5pPr marL="2600254" indent="0">
              <a:buNone/>
              <a:defRPr sz="1400"/>
            </a:lvl5pPr>
            <a:lvl6pPr marL="3250317" indent="0">
              <a:buNone/>
              <a:defRPr sz="1400"/>
            </a:lvl6pPr>
            <a:lvl7pPr marL="3900384" indent="0">
              <a:buNone/>
              <a:defRPr sz="1400"/>
            </a:lvl7pPr>
            <a:lvl8pPr marL="4550443" indent="0">
              <a:buNone/>
              <a:defRPr sz="1400"/>
            </a:lvl8pPr>
            <a:lvl9pPr marL="5200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29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2" name="Picture 2" descr="fau_logo_trans_white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" b="1878"/>
          <a:stretch>
            <a:fillRect/>
          </a:stretch>
        </p:blipFill>
        <p:spPr bwMode="auto">
          <a:xfrm>
            <a:off x="282223" y="8403449"/>
            <a:ext cx="5443502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9763" name="Picture 3" descr="header_background-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876" y="7963183"/>
            <a:ext cx="3034453" cy="1643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128" y="1329834"/>
            <a:ext cx="9929707" cy="9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380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dt="0"/>
  <p:txStyles>
    <p:titleStyle>
      <a:lvl1pPr algn="l" rtl="0" fontAlgn="base">
        <a:lnSpc>
          <a:spcPts val="3982"/>
        </a:lnSpc>
        <a:spcBef>
          <a:spcPct val="0"/>
        </a:spcBef>
        <a:spcAft>
          <a:spcPct val="0"/>
        </a:spcAft>
        <a:defRPr sz="34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l" rtl="0" fontAlgn="base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Arial" panose="020B0604020202020204" pitchFamily="34" charset="0"/>
        </a:defRPr>
      </a:lvl2pPr>
      <a:lvl3pPr algn="l" rtl="0" fontAlgn="base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Arial" panose="020B0604020202020204" pitchFamily="34" charset="0"/>
        </a:defRPr>
      </a:lvl3pPr>
      <a:lvl4pPr algn="l" rtl="0" fontAlgn="base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Arial" panose="020B0604020202020204" pitchFamily="34" charset="0"/>
        </a:defRPr>
      </a:lvl4pPr>
      <a:lvl5pPr algn="l" rtl="0" fontAlgn="base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Arial" panose="020B0604020202020204" pitchFamily="34" charset="0"/>
        </a:defRPr>
      </a:lvl5pPr>
      <a:lvl6pPr marL="650062" algn="l" rtl="0" fontAlgn="base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Arial" panose="020B0604020202020204" pitchFamily="34" charset="0"/>
        </a:defRPr>
      </a:lvl6pPr>
      <a:lvl7pPr marL="1300125" algn="l" rtl="0" fontAlgn="base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Arial" panose="020B0604020202020204" pitchFamily="34" charset="0"/>
        </a:defRPr>
      </a:lvl7pPr>
      <a:lvl8pPr marL="1950192" algn="l" rtl="0" fontAlgn="base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Arial" panose="020B0604020202020204" pitchFamily="34" charset="0"/>
        </a:defRPr>
      </a:lvl8pPr>
      <a:lvl9pPr marL="2600254" algn="l" rtl="0" fontAlgn="base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Arial" panose="020B0604020202020204" pitchFamily="34" charset="0"/>
        </a:defRPr>
      </a:lvl9pPr>
    </p:titleStyle>
    <p:bodyStyle>
      <a:lvl1pPr marL="487549" indent="-487549" algn="l" rtl="0" fontAlgn="base">
        <a:lnSpc>
          <a:spcPts val="3982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485292" indent="-510120" algn="l" rtl="0" fontAlgn="base">
        <a:lnSpc>
          <a:spcPts val="3129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022495" indent="-325031" algn="l" rtl="0" fontAlgn="base">
        <a:lnSpc>
          <a:spcPts val="3129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34872" indent="-325031" algn="l" rtl="0" fontAlgn="base">
        <a:lnSpc>
          <a:spcPts val="3129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47250" indent="-325031" algn="l" rtl="0" fontAlgn="base">
        <a:lnSpc>
          <a:spcPts val="3129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575352" indent="-325031" algn="l" defTabSz="130012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413" indent="-325031" algn="l" defTabSz="130012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478" indent="-325031" algn="l" defTabSz="130012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539" indent="-325031" algn="l" defTabSz="1300125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6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25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192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25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317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384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443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509" algn="l" defTabSz="13001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91825" y="1781387"/>
            <a:ext cx="11571110" cy="51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91825" y="2806421"/>
            <a:ext cx="11571110" cy="63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91823" y="9114650"/>
            <a:ext cx="9690382" cy="638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U. Katz: Physik am Samstag, 17.01.2015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821724" y="9114650"/>
            <a:ext cx="641209" cy="638950"/>
          </a:xfrm>
          <a:prstGeom prst="rect">
            <a:avLst/>
          </a:prstGeom>
        </p:spPr>
        <p:txBody>
          <a:bodyPr vert="horz" wrap="square" lIns="130039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69696"/>
                </a:solidFill>
                <a:latin typeface="Helvetica Neue" charset="0"/>
                <a:cs typeface="Arial" charset="0"/>
              </a:defRPr>
            </a:lvl1pPr>
          </a:lstStyle>
          <a:p>
            <a:pPr>
              <a:defRPr/>
            </a:pPr>
            <a:fld id="{AAAA4870-6BA5-2240-82F3-AD56ED42D7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16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4" r:id="rId14"/>
  </p:sldLayoutIdLst>
  <p:hf hdr="0" dt="0"/>
  <p:txStyles>
    <p:titleStyle>
      <a:lvl1pPr algn="l" defTabSz="650197" rtl="0" eaLnBrk="1" fontAlgn="base" hangingPunct="1">
        <a:lnSpc>
          <a:spcPts val="3982"/>
        </a:lnSpc>
        <a:spcBef>
          <a:spcPct val="0"/>
        </a:spcBef>
        <a:spcAft>
          <a:spcPct val="0"/>
        </a:spcAft>
        <a:defRPr sz="3400" b="1" kern="1200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650197" rtl="0" eaLnBrk="1" fontAlgn="base" hangingPunct="1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2pPr>
      <a:lvl3pPr algn="l" defTabSz="650197" rtl="0" eaLnBrk="1" fontAlgn="base" hangingPunct="1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3pPr>
      <a:lvl4pPr algn="l" defTabSz="650197" rtl="0" eaLnBrk="1" fontAlgn="base" hangingPunct="1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4pPr>
      <a:lvl5pPr algn="l" defTabSz="650197" rtl="0" eaLnBrk="1" fontAlgn="base" hangingPunct="1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5pPr>
      <a:lvl6pPr marL="650197" algn="l" defTabSz="650197" rtl="0" eaLnBrk="1" fontAlgn="base" hangingPunct="1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6pPr>
      <a:lvl7pPr marL="1300393" algn="l" defTabSz="650197" rtl="0" eaLnBrk="1" fontAlgn="base" hangingPunct="1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7pPr>
      <a:lvl8pPr marL="1950590" algn="l" defTabSz="650197" rtl="0" eaLnBrk="1" fontAlgn="base" hangingPunct="1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8pPr>
      <a:lvl9pPr marL="2600786" algn="l" defTabSz="650197" rtl="0" eaLnBrk="1" fontAlgn="base" hangingPunct="1">
        <a:lnSpc>
          <a:spcPts val="3982"/>
        </a:lnSpc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9pPr>
    </p:titleStyle>
    <p:bodyStyle>
      <a:lvl1pPr marL="336387" indent="-392827" algn="l" defTabSz="650197" rtl="0" eaLnBrk="1" fontAlgn="base" hangingPunct="1">
        <a:lnSpc>
          <a:spcPts val="3413"/>
        </a:lnSpc>
        <a:spcBef>
          <a:spcPts val="676"/>
        </a:spcBef>
        <a:spcAft>
          <a:spcPct val="0"/>
        </a:spcAft>
        <a:buClr>
          <a:srgbClr val="003366"/>
        </a:buClr>
        <a:buSzPct val="100000"/>
        <a:buFont typeface="Lucida Grande" charset="0"/>
        <a:buChar char="●"/>
        <a:defRPr sz="28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1067859" indent="-392827" algn="l" defTabSz="650197" rtl="0" eaLnBrk="1" fontAlgn="base" hangingPunct="1">
        <a:lnSpc>
          <a:spcPts val="3129"/>
        </a:lnSpc>
        <a:spcBef>
          <a:spcPts val="623"/>
        </a:spcBef>
        <a:spcAft>
          <a:spcPct val="0"/>
        </a:spcAft>
        <a:buClr>
          <a:srgbClr val="003366"/>
        </a:buClr>
        <a:buSzPct val="80000"/>
        <a:buFont typeface="Lucida Grande" charset="0"/>
        <a:buChar char="●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709025" indent="-307037" algn="l" defTabSz="650197" rtl="0" eaLnBrk="1" fontAlgn="base" hangingPunct="1">
        <a:lnSpc>
          <a:spcPts val="2844"/>
        </a:lnSpc>
        <a:spcBef>
          <a:spcPts val="552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23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2052183" indent="-307037" algn="l" defTabSz="650197" rtl="0" eaLnBrk="1" fontAlgn="base" hangingPunct="1">
        <a:lnSpc>
          <a:spcPts val="2844"/>
        </a:lnSpc>
        <a:spcBef>
          <a:spcPts val="552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23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354705" indent="-307037" algn="l" defTabSz="650197" rtl="0" eaLnBrk="1" fontAlgn="base" hangingPunct="1">
        <a:lnSpc>
          <a:spcPts val="2844"/>
        </a:lnSpc>
        <a:spcBef>
          <a:spcPts val="552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23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indent="0" algn="l" defTabSz="650197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 txBox="1">
            <a:spLocks/>
          </p:cNvSpPr>
          <p:nvPr/>
        </p:nvSpPr>
        <p:spPr bwMode="auto">
          <a:xfrm>
            <a:off x="891215" y="1262099"/>
            <a:ext cx="11571110" cy="230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5973"/>
              </a:lnSpc>
            </a:pPr>
            <a:r>
              <a:rPr lang="de-DE" altLang="en-US" sz="5400" dirty="0">
                <a:solidFill>
                  <a:schemeClr val="bg1"/>
                </a:solidFill>
              </a:rPr>
              <a:t>Teilchen aus dem Weltraum </a:t>
            </a:r>
            <a:endParaRPr lang="de-DE" altLang="en-US" sz="5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5973"/>
              </a:lnSpc>
            </a:pPr>
            <a:r>
              <a:rPr lang="de-DE" altLang="en-US" sz="5400" dirty="0" smtClean="0">
                <a:solidFill>
                  <a:schemeClr val="bg1"/>
                </a:solidFill>
              </a:rPr>
              <a:t>und </a:t>
            </a:r>
            <a:r>
              <a:rPr lang="de-DE" altLang="en-US" sz="5400" dirty="0">
                <a:solidFill>
                  <a:schemeClr val="bg1"/>
                </a:solidFill>
              </a:rPr>
              <a:t>ihre Botschaften</a:t>
            </a:r>
            <a:endParaRPr lang="de-DE" sz="5100" b="1" dirty="0">
              <a:solidFill>
                <a:schemeClr val="bg1"/>
              </a:solidFill>
              <a:latin typeface="Helvetica Neue" charset="0"/>
              <a:cs typeface="Arial" charset="0"/>
            </a:endParaRPr>
          </a:p>
        </p:txBody>
      </p:sp>
      <p:sp>
        <p:nvSpPr>
          <p:cNvPr id="16387" name="Untertitel 2"/>
          <p:cNvSpPr txBox="1">
            <a:spLocks/>
          </p:cNvSpPr>
          <p:nvPr/>
        </p:nvSpPr>
        <p:spPr bwMode="auto">
          <a:xfrm>
            <a:off x="902029" y="5429743"/>
            <a:ext cx="8408683" cy="15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de-DE" altLang="en-US" sz="2800" b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Uli Katz</a:t>
            </a:r>
          </a:p>
          <a:p>
            <a:pPr>
              <a:lnSpc>
                <a:spcPct val="85000"/>
              </a:lnSpc>
            </a:pPr>
            <a:endParaRPr lang="de-DE" altLang="en-US" sz="2800" b="1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lnSpc>
                <a:spcPct val="85000"/>
              </a:lnSpc>
            </a:pPr>
            <a:r>
              <a:rPr lang="de-DE" altLang="en-US" sz="28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Moderne Physik am Samstagmorgen, 17.01.2015</a:t>
            </a:r>
          </a:p>
          <a:p>
            <a:pPr algn="ctr">
              <a:lnSpc>
                <a:spcPct val="85000"/>
              </a:lnSpc>
            </a:pPr>
            <a:endParaRPr lang="de-DE" altLang="en-US" sz="2800" b="1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5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smtClean="0"/>
              <a:t>U. Katz: Physik am Samstag, 17.01.2015</a:t>
            </a:r>
            <a:endParaRPr lang="de-DE" altLang="en-US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BBF2E815-3456-4400-A452-01CF0B76997A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736258" name="Picture 2" descr="hintergrund foli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671" y="-677783"/>
            <a:ext cx="13677618" cy="105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260" name="Picture 10" descr="earthtras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3024" r="3008" b="3024"/>
          <a:stretch>
            <a:fillRect/>
          </a:stretch>
        </p:blipFill>
        <p:spPr bwMode="auto">
          <a:xfrm>
            <a:off x="9609102" y="3989494"/>
            <a:ext cx="2140373" cy="21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6261" name="Picture 11" descr="agn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19" y="4185920"/>
            <a:ext cx="1799448" cy="147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6262" name="Text Box 13"/>
          <p:cNvSpPr txBox="1">
            <a:spLocks noChangeArrowheads="1"/>
          </p:cNvSpPr>
          <p:nvPr/>
        </p:nvSpPr>
        <p:spPr bwMode="auto">
          <a:xfrm>
            <a:off x="842945" y="5861191"/>
            <a:ext cx="2405205" cy="9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122" tIns="52561" rIns="105122" bIns="52561">
            <a:spAutoFit/>
          </a:bodyPr>
          <a:lstStyle>
            <a:lvl1pPr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0075" indent="-23018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3925" indent="-184150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93813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63700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09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81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53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25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en-US" sz="2702">
                <a:solidFill>
                  <a:schemeClr val="bg1"/>
                </a:solidFill>
                <a:cs typeface="Arial" panose="020B0604020202020204" pitchFamily="34" charset="0"/>
              </a:rPr>
              <a:t>kosmischer </a:t>
            </a:r>
            <a:br>
              <a:rPr lang="de-DE" altLang="en-US" sz="2702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de-DE" altLang="en-US" sz="2702">
                <a:solidFill>
                  <a:schemeClr val="bg1"/>
                </a:solidFill>
                <a:cs typeface="Arial" panose="020B0604020202020204" pitchFamily="34" charset="0"/>
              </a:rPr>
              <a:t>Beschleuniger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140373" y="4185921"/>
            <a:ext cx="10375954" cy="4396641"/>
            <a:chOff x="1313" y="1927"/>
            <a:chExt cx="6366" cy="2023"/>
          </a:xfrm>
        </p:grpSpPr>
        <p:sp>
          <p:nvSpPr>
            <p:cNvPr id="736269" name="Line 24"/>
            <p:cNvSpPr>
              <a:spLocks noChangeShapeType="1"/>
            </p:cNvSpPr>
            <p:nvPr/>
          </p:nvSpPr>
          <p:spPr bwMode="auto">
            <a:xfrm flipV="1">
              <a:off x="1313" y="1927"/>
              <a:ext cx="5081" cy="318"/>
            </a:xfrm>
            <a:prstGeom prst="line">
              <a:avLst/>
            </a:prstGeom>
            <a:noFill/>
            <a:ln w="38100">
              <a:solidFill>
                <a:srgbClr val="EDFC6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413"/>
            </a:p>
          </p:txBody>
        </p:sp>
        <p:sp>
          <p:nvSpPr>
            <p:cNvPr id="736270" name="Text Box 25"/>
            <p:cNvSpPr txBox="1">
              <a:spLocks noChangeArrowheads="1"/>
            </p:cNvSpPr>
            <p:nvPr/>
          </p:nvSpPr>
          <p:spPr bwMode="auto">
            <a:xfrm>
              <a:off x="2629" y="2743"/>
              <a:ext cx="5050" cy="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5122" tIns="52561" rIns="105122" bIns="52561">
              <a:spAutoFit/>
            </a:bodyPr>
            <a:lstStyle>
              <a:lvl1pPr marL="284163" indent="-284163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00075" indent="-230188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indent="-184150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93813" indent="-185738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63700" indent="-185738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1209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781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353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925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3271" dirty="0" smtClean="0">
                  <a:solidFill>
                    <a:srgbClr val="EDFC62"/>
                  </a:solidFill>
                  <a:cs typeface="Arial" panose="020B0604020202020204" pitchFamily="34" charset="0"/>
                </a:rPr>
                <a:t>Photonen (elektromagnetische Strahlung):</a:t>
              </a:r>
              <a:endParaRPr lang="de-DE" altLang="en-US" sz="3271" dirty="0">
                <a:solidFill>
                  <a:srgbClr val="EDFC62"/>
                </a:solidFill>
                <a:cs typeface="Arial" panose="020B0604020202020204" pitchFamily="34" charset="0"/>
              </a:endParaRPr>
            </a:p>
            <a:p>
              <a:pPr>
                <a:buFontTx/>
                <a:buChar char="•"/>
              </a:pPr>
              <a:r>
                <a:rPr lang="de-DE" altLang="en-US" sz="3271" dirty="0">
                  <a:solidFill>
                    <a:schemeClr val="bg1"/>
                  </a:solidFill>
                  <a:cs typeface="Arial" panose="020B0604020202020204" pitchFamily="34" charset="0"/>
                </a:rPr>
                <a:t>Radiowellen, Licht, Röntgen- </a:t>
              </a:r>
              <a:br>
                <a:rPr lang="de-DE" altLang="en-US" sz="327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de-DE" altLang="en-US" sz="3271" dirty="0">
                  <a:solidFill>
                    <a:schemeClr val="bg1"/>
                  </a:solidFill>
                  <a:cs typeface="Arial" panose="020B0604020202020204" pitchFamily="34" charset="0"/>
                </a:rPr>
                <a:t>und Gammastrahlung</a:t>
              </a:r>
            </a:p>
            <a:p>
              <a:pPr>
                <a:buFontTx/>
                <a:buChar char="•"/>
              </a:pPr>
              <a:r>
                <a:rPr lang="de-DE" altLang="en-US" sz="3271" dirty="0">
                  <a:solidFill>
                    <a:schemeClr val="bg1"/>
                  </a:solidFill>
                  <a:cs typeface="Arial" panose="020B0604020202020204" pitchFamily="34" charset="0"/>
                </a:rPr>
                <a:t>geradlinige Ausbreitung</a:t>
              </a:r>
            </a:p>
            <a:p>
              <a:pPr>
                <a:buFontTx/>
                <a:buChar char="•"/>
              </a:pPr>
              <a:r>
                <a:rPr lang="de-DE" altLang="en-US" sz="3271" dirty="0">
                  <a:solidFill>
                    <a:schemeClr val="bg1"/>
                  </a:solidFill>
                  <a:cs typeface="Arial" panose="020B0604020202020204" pitchFamily="34" charset="0"/>
                </a:rPr>
                <a:t>Reichweite begrenzt</a:t>
              </a: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813768" y="196280"/>
            <a:ext cx="9929707" cy="9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>
            <a:lvl1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33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650197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1300393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1950590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2600786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altLang="en-US" dirty="0" smtClean="0">
                <a:solidFill>
                  <a:schemeClr val="bg1"/>
                </a:solidFill>
              </a:rPr>
              <a:t>Kosmische Botenteilchen</a:t>
            </a:r>
            <a:endParaRPr lang="de-DE" altLang="en-US" dirty="0">
              <a:solidFill>
                <a:schemeClr val="bg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13767" y="776051"/>
            <a:ext cx="12191033" cy="74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>
            <a:lvl1pPr marL="336387" indent="-392827" algn="l" defTabSz="650197" rtl="0" eaLnBrk="1" fontAlgn="base" hangingPunct="1">
              <a:lnSpc>
                <a:spcPts val="3413"/>
              </a:lnSpc>
              <a:spcBef>
                <a:spcPts val="676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067859" indent="-392827" algn="l" defTabSz="650197" rtl="0" eaLnBrk="1" fontAlgn="base" hangingPunct="1">
              <a:lnSpc>
                <a:spcPts val="3129"/>
              </a:lnSpc>
              <a:spcBef>
                <a:spcPts val="623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70902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2052183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35470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3576081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73" indent="0" algn="l" defTabSz="65019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en-US" dirty="0" smtClean="0">
                <a:solidFill>
                  <a:schemeClr val="bg1"/>
                </a:solidFill>
              </a:rPr>
              <a:t>Der Weltraum ist groß (sehr groß) </a:t>
            </a:r>
            <a:br>
              <a:rPr lang="de-DE" altLang="en-US" dirty="0" smtClean="0">
                <a:solidFill>
                  <a:schemeClr val="bg1"/>
                </a:solidFill>
              </a:rPr>
            </a:br>
            <a:r>
              <a:rPr lang="de-DE" alt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Nur stabile Teilchen schaffen es zu uns: </a:t>
            </a:r>
            <a:br>
              <a:rPr lang="de-DE" alt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alt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Protonen, Kerne, Elektronen, Photonen, Neutrinos</a:t>
            </a:r>
            <a:r>
              <a:rPr lang="de-DE" altLang="en-US" dirty="0" smtClean="0">
                <a:sym typeface="Wingdings" panose="05000000000000000000" pitchFamily="2" charset="2"/>
              </a:rPr>
              <a:t> zu uns</a:t>
            </a:r>
            <a:endParaRPr lang="de-DE" altLang="en-US" dirty="0"/>
          </a:p>
        </p:txBody>
      </p:sp>
      <p:sp>
        <p:nvSpPr>
          <p:cNvPr id="22" name="Footer Placeholder 1"/>
          <p:cNvSpPr txBox="1">
            <a:spLocks/>
          </p:cNvSpPr>
          <p:nvPr/>
        </p:nvSpPr>
        <p:spPr>
          <a:xfrm>
            <a:off x="1352190" y="9208167"/>
            <a:ext cx="8265725" cy="4357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  <a:sym typeface="Helvetica Neue" charset="0"/>
              </a:defRPr>
            </a:lvl1pPr>
            <a:lvl2pPr marL="457082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914166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37124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1828331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285417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742497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199582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656665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23" name="Footer Placeholder 1"/>
          <p:cNvSpPr txBox="1">
            <a:spLocks/>
          </p:cNvSpPr>
          <p:nvPr/>
        </p:nvSpPr>
        <p:spPr>
          <a:xfrm>
            <a:off x="10104576" y="9226814"/>
            <a:ext cx="354470" cy="45065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  <a:sym typeface="Helvetica Neue" charset="0"/>
              </a:defRPr>
            </a:lvl1pPr>
            <a:lvl2pPr marL="457082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914166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37124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1828331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285417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742497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199582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656665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r>
              <a:rPr lang="de-DE" altLang="en-US" dirty="0" smtClean="0"/>
              <a:t>10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52211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smtClean="0"/>
              <a:t>U. Katz: Physik am Samstag, 17.01.2015</a:t>
            </a:r>
            <a:endParaRPr lang="de-DE" altLang="en-US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BBF2E815-3456-4400-A452-01CF0B76997A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736258" name="Picture 2" descr="hintergrund foli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818" y="-677785"/>
            <a:ext cx="13677618" cy="105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260" name="Picture 10" descr="earthtras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3024" r="3008" b="3024"/>
          <a:stretch>
            <a:fillRect/>
          </a:stretch>
        </p:blipFill>
        <p:spPr bwMode="auto">
          <a:xfrm>
            <a:off x="9609102" y="3989494"/>
            <a:ext cx="2140373" cy="21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6261" name="Picture 11" descr="agn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19" y="4185920"/>
            <a:ext cx="1799448" cy="147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6262" name="Text Box 13"/>
          <p:cNvSpPr txBox="1">
            <a:spLocks noChangeArrowheads="1"/>
          </p:cNvSpPr>
          <p:nvPr/>
        </p:nvSpPr>
        <p:spPr bwMode="auto">
          <a:xfrm>
            <a:off x="842945" y="5861191"/>
            <a:ext cx="2405205" cy="9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122" tIns="52561" rIns="105122" bIns="52561">
            <a:spAutoFit/>
          </a:bodyPr>
          <a:lstStyle>
            <a:lvl1pPr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0075" indent="-23018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3925" indent="-184150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93813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63700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09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81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53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25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en-US" sz="2702">
                <a:solidFill>
                  <a:schemeClr val="bg1"/>
                </a:solidFill>
                <a:cs typeface="Arial" panose="020B0604020202020204" pitchFamily="34" charset="0"/>
              </a:rPr>
              <a:t>kosmischer </a:t>
            </a:r>
            <a:br>
              <a:rPr lang="de-DE" altLang="en-US" sz="2702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de-DE" altLang="en-US" sz="2702">
                <a:solidFill>
                  <a:schemeClr val="bg1"/>
                </a:solidFill>
                <a:cs typeface="Arial" panose="020B0604020202020204" pitchFamily="34" charset="0"/>
              </a:rPr>
              <a:t>Beschleuniger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177517" y="4275723"/>
            <a:ext cx="8702043" cy="3676615"/>
            <a:chOff x="1313" y="1972"/>
            <a:chExt cx="5339" cy="1692"/>
          </a:xfrm>
        </p:grpSpPr>
        <p:sp>
          <p:nvSpPr>
            <p:cNvPr id="736272" name="Line 27"/>
            <p:cNvSpPr>
              <a:spLocks noChangeShapeType="1"/>
            </p:cNvSpPr>
            <p:nvPr/>
          </p:nvSpPr>
          <p:spPr bwMode="auto">
            <a:xfrm flipV="1">
              <a:off x="1313" y="1972"/>
              <a:ext cx="5081" cy="31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3413"/>
            </a:p>
          </p:txBody>
        </p:sp>
        <p:sp>
          <p:nvSpPr>
            <p:cNvPr id="736273" name="Text Box 28"/>
            <p:cNvSpPr txBox="1">
              <a:spLocks noChangeArrowheads="1"/>
            </p:cNvSpPr>
            <p:nvPr/>
          </p:nvSpPr>
          <p:spPr bwMode="auto">
            <a:xfrm>
              <a:off x="2604" y="2689"/>
              <a:ext cx="4048" cy="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5122" tIns="52561" rIns="105122" bIns="52561">
              <a:spAutoFit/>
            </a:bodyPr>
            <a:lstStyle>
              <a:lvl1pPr marL="233363" indent="-233363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00075" indent="-230188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indent="-184150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93813" indent="-185738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63700" indent="-185738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1209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781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353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925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3271" dirty="0" smtClean="0">
                  <a:solidFill>
                    <a:srgbClr val="00FF00"/>
                  </a:solidFill>
                  <a:cs typeface="Arial" panose="020B0604020202020204" pitchFamily="34" charset="0"/>
                </a:rPr>
                <a:t>Neutrinos</a:t>
              </a:r>
              <a:r>
                <a:rPr lang="de-DE" altLang="en-US" sz="3271" dirty="0">
                  <a:solidFill>
                    <a:srgbClr val="00FF00"/>
                  </a:solidFill>
                  <a:cs typeface="Arial" panose="020B0604020202020204" pitchFamily="34" charset="0"/>
                </a:rPr>
                <a:t>:</a:t>
              </a:r>
            </a:p>
            <a:p>
              <a:pPr>
                <a:buFontTx/>
                <a:buChar char="•"/>
              </a:pPr>
              <a:r>
                <a:rPr lang="de-DE" altLang="en-US" sz="3271" dirty="0">
                  <a:solidFill>
                    <a:schemeClr val="bg1"/>
                  </a:solidFill>
                  <a:cs typeface="Arial" panose="020B0604020202020204" pitchFamily="34" charset="0"/>
                </a:rPr>
                <a:t>keine Ablenkung oder Absorption</a:t>
              </a:r>
            </a:p>
            <a:p>
              <a:pPr>
                <a:buFontTx/>
                <a:buChar char="•"/>
              </a:pPr>
              <a:r>
                <a:rPr lang="de-DE" altLang="en-US" sz="3271" dirty="0">
                  <a:solidFill>
                    <a:schemeClr val="bg1"/>
                  </a:solidFill>
                  <a:cs typeface="Arial" panose="020B0604020202020204" pitchFamily="34" charset="0"/>
                </a:rPr>
                <a:t>entkommen aus dichten Quellen</a:t>
              </a:r>
            </a:p>
            <a:p>
              <a:pPr>
                <a:buFontTx/>
                <a:buChar char="•"/>
              </a:pPr>
              <a:r>
                <a:rPr lang="de-DE" altLang="en-US" sz="3271" dirty="0">
                  <a:solidFill>
                    <a:schemeClr val="bg1"/>
                  </a:solidFill>
                  <a:cs typeface="Arial" panose="020B0604020202020204" pitchFamily="34" charset="0"/>
                </a:rPr>
                <a:t>Nachweis schwierig</a:t>
              </a: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813768" y="196280"/>
            <a:ext cx="9929707" cy="9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>
            <a:lvl1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33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650197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1300393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1950590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2600786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altLang="en-US" dirty="0" smtClean="0">
                <a:solidFill>
                  <a:schemeClr val="bg1"/>
                </a:solidFill>
              </a:rPr>
              <a:t>Kosmische Botenteilchen</a:t>
            </a:r>
            <a:endParaRPr lang="de-DE" altLang="en-US" dirty="0">
              <a:solidFill>
                <a:schemeClr val="bg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13767" y="776051"/>
            <a:ext cx="12191033" cy="74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>
            <a:lvl1pPr marL="336387" indent="-392827" algn="l" defTabSz="650197" rtl="0" eaLnBrk="1" fontAlgn="base" hangingPunct="1">
              <a:lnSpc>
                <a:spcPts val="3413"/>
              </a:lnSpc>
              <a:spcBef>
                <a:spcPts val="676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067859" indent="-392827" algn="l" defTabSz="650197" rtl="0" eaLnBrk="1" fontAlgn="base" hangingPunct="1">
              <a:lnSpc>
                <a:spcPts val="3129"/>
              </a:lnSpc>
              <a:spcBef>
                <a:spcPts val="623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70902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2052183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35470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3576081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73" indent="0" algn="l" defTabSz="65019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en-US" dirty="0" smtClean="0">
                <a:solidFill>
                  <a:schemeClr val="bg1"/>
                </a:solidFill>
              </a:rPr>
              <a:t>Der Weltraum ist groß (sehr groß) </a:t>
            </a:r>
            <a:br>
              <a:rPr lang="de-DE" altLang="en-US" dirty="0" smtClean="0">
                <a:solidFill>
                  <a:schemeClr val="bg1"/>
                </a:solidFill>
              </a:rPr>
            </a:br>
            <a:r>
              <a:rPr lang="de-DE" alt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Nur stabile Teilchen schaffen es zu uns: </a:t>
            </a:r>
            <a:br>
              <a:rPr lang="de-DE" alt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alt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Protonen, Kerne, Elektronen, Photonen, Neutrinos</a:t>
            </a:r>
            <a:r>
              <a:rPr lang="de-DE" altLang="en-US" dirty="0" smtClean="0">
                <a:sym typeface="Wingdings" panose="05000000000000000000" pitchFamily="2" charset="2"/>
              </a:rPr>
              <a:t> zu uns</a:t>
            </a:r>
            <a:endParaRPr lang="de-DE" altLang="en-US" dirty="0"/>
          </a:p>
        </p:txBody>
      </p:sp>
      <p:sp>
        <p:nvSpPr>
          <p:cNvPr id="22" name="Footer Placeholder 1"/>
          <p:cNvSpPr txBox="1">
            <a:spLocks/>
          </p:cNvSpPr>
          <p:nvPr/>
        </p:nvSpPr>
        <p:spPr>
          <a:xfrm>
            <a:off x="1352190" y="9208167"/>
            <a:ext cx="8265725" cy="4357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  <a:sym typeface="Helvetica Neue" charset="0"/>
              </a:defRPr>
            </a:lvl1pPr>
            <a:lvl2pPr marL="457082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914166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37124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1828331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285417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742497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199582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656665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23" name="Footer Placeholder 1"/>
          <p:cNvSpPr txBox="1">
            <a:spLocks/>
          </p:cNvSpPr>
          <p:nvPr/>
        </p:nvSpPr>
        <p:spPr>
          <a:xfrm>
            <a:off x="10104576" y="9226814"/>
            <a:ext cx="354470" cy="45065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  <a:sym typeface="Helvetica Neue" charset="0"/>
              </a:defRPr>
            </a:lvl1pPr>
            <a:lvl2pPr marL="457082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914166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37124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1828331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285417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742497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199582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656665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r>
              <a:rPr lang="de-DE" altLang="en-US" smtClean="0"/>
              <a:t>11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2619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84960" y="9045006"/>
            <a:ext cx="9690382" cy="638950"/>
          </a:xfr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598744" y="9045006"/>
            <a:ext cx="641209" cy="638950"/>
          </a:xfrm>
        </p:spPr>
        <p:txBody>
          <a:bodyPr/>
          <a:lstStyle/>
          <a:p>
            <a:fld id="{C4A027EE-7815-4F57-B20C-CED58DA5D859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85776" y="205807"/>
            <a:ext cx="11379200" cy="855698"/>
          </a:xfrm>
        </p:spPr>
        <p:txBody>
          <a:bodyPr/>
          <a:lstStyle/>
          <a:p>
            <a:r>
              <a:rPr lang="de-DE" altLang="en-US" dirty="0"/>
              <a:t>Nachweismethoden der Astroteilchenphysik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0" y="1244151"/>
            <a:ext cx="8267170" cy="77724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008930" y="1813775"/>
            <a:ext cx="3983397" cy="568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>
            <a:lvl1pPr marL="336387" indent="-392827" algn="l" defTabSz="650197" rtl="0" eaLnBrk="1" fontAlgn="base" hangingPunct="1">
              <a:lnSpc>
                <a:spcPts val="3413"/>
              </a:lnSpc>
              <a:spcBef>
                <a:spcPts val="676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067859" indent="-392827" algn="l" defTabSz="650197" rtl="0" eaLnBrk="1" fontAlgn="base" hangingPunct="1">
              <a:lnSpc>
                <a:spcPts val="3129"/>
              </a:lnSpc>
              <a:spcBef>
                <a:spcPts val="623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70902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2052183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35470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3576081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73" indent="0" algn="l" defTabSz="65019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-324000"/>
            <a:r>
              <a:rPr lang="de-DE" altLang="en-US" dirty="0" smtClean="0"/>
              <a:t>Satellit, Ballon:</a:t>
            </a:r>
            <a:br>
              <a:rPr lang="de-DE" altLang="en-US" dirty="0" smtClean="0"/>
            </a:br>
            <a:r>
              <a:rPr lang="de-DE" altLang="en-US" dirty="0" smtClean="0"/>
              <a:t>direkte Messung, kleine Sammelfläche</a:t>
            </a:r>
          </a:p>
          <a:p>
            <a:pPr marL="324000" indent="-324000"/>
            <a:r>
              <a:rPr lang="de-DE" altLang="en-US" sz="2844" dirty="0" smtClean="0"/>
              <a:t>Bodendetektoren: indirekte Messung, große Sammelfläche</a:t>
            </a:r>
          </a:p>
          <a:p>
            <a:pPr marL="324000" indent="-324000"/>
            <a:r>
              <a:rPr lang="de-DE" altLang="en-US" sz="2844" dirty="0" smtClean="0"/>
              <a:t>Neutrinos: Die allermeisten gehen einfach durch …</a:t>
            </a:r>
            <a:endParaRPr lang="de-DE" altLang="en-US" sz="284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027EE-7815-4F57-B20C-CED58DA5D85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72160" y="484312"/>
            <a:ext cx="9929707" cy="9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>
            <a:lvl1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33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650197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1300393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1950590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2600786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altLang="en-US" dirty="0" smtClean="0"/>
              <a:t>Kosmische Strahlung: wie alles anfing</a:t>
            </a:r>
            <a:endParaRPr lang="de-DE" alt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547556" y="1876215"/>
            <a:ext cx="6175023" cy="206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22" tIns="52561" rIns="105122" bIns="52561"/>
          <a:lstStyle>
            <a:lvl1pPr marL="277813" indent="-277813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0075" indent="-23018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3925" indent="-184150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93813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63700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09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81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53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25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de-DE" altLang="en-US" sz="3698" dirty="0">
                <a:cs typeface="Arial" panose="020B0604020202020204" pitchFamily="34" charset="0"/>
              </a:rPr>
              <a:t>1912: Victor Hess entdeckt ionisierende Strahlung aus dem </a:t>
            </a:r>
            <a:r>
              <a:rPr lang="de-DE" altLang="en-US" sz="3698" dirty="0" smtClean="0">
                <a:cs typeface="Arial" panose="020B0604020202020204" pitchFamily="34" charset="0"/>
              </a:rPr>
              <a:t>Weltraum</a:t>
            </a:r>
            <a:endParaRPr lang="de-DE" altLang="en-US" sz="3698" dirty="0">
              <a:cs typeface="Arial" panose="020B0604020202020204" pitchFamily="34" charset="0"/>
            </a:endParaRPr>
          </a:p>
        </p:txBody>
      </p:sp>
      <p:pic>
        <p:nvPicPr>
          <p:cNvPr id="10" name="Picture 4" descr="Victor_Hess_Ballon_KAT"/>
          <p:cNvPicPr>
            <a:picLocks noGrp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130" y="1959752"/>
            <a:ext cx="6161475" cy="6434667"/>
          </a:xfrm>
          <a:noFill/>
        </p:spPr>
      </p:pic>
    </p:spTree>
    <p:extLst>
      <p:ext uri="{BB962C8B-B14F-4D97-AF65-F5344CB8AC3E}">
        <p14:creationId xmlns:p14="http://schemas.microsoft.com/office/powerpoint/2010/main" val="74529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027EE-7815-4F57-B20C-CED58DA5D85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72160" y="484312"/>
            <a:ext cx="9929707" cy="9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>
            <a:lvl1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33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650197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1300393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1950590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2600786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altLang="en-US" dirty="0" smtClean="0"/>
              <a:t>Kosmische Strahlung: wie alles anfing</a:t>
            </a:r>
            <a:endParaRPr lang="de-DE" alt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547556" y="1876215"/>
            <a:ext cx="6175023" cy="206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22" tIns="52561" rIns="105122" bIns="52561"/>
          <a:lstStyle>
            <a:lvl1pPr marL="277813" indent="-277813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0075" indent="-23018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3925" indent="-184150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93813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63700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09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81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53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25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de-DE" altLang="en-US" sz="3698" dirty="0">
                <a:cs typeface="Arial" panose="020B0604020202020204" pitchFamily="34" charset="0"/>
              </a:rPr>
              <a:t>1912: Victor Hess entdeckt ionisierende Strahlung aus dem </a:t>
            </a:r>
            <a:r>
              <a:rPr lang="de-DE" altLang="en-US" sz="3698" dirty="0" smtClean="0">
                <a:cs typeface="Arial" panose="020B0604020202020204" pitchFamily="34" charset="0"/>
              </a:rPr>
              <a:t>Weltraum</a:t>
            </a:r>
            <a:endParaRPr lang="de-DE" altLang="en-US" sz="3698" dirty="0">
              <a:cs typeface="Arial" panose="020B0604020202020204" pitchFamily="34" charset="0"/>
            </a:endParaRPr>
          </a:p>
        </p:txBody>
      </p:sp>
      <p:pic>
        <p:nvPicPr>
          <p:cNvPr id="11" name="Picture 7" descr="PierreAuger-50"/>
          <p:cNvPicPr>
            <a:picLocks noGrp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696" y="1730095"/>
            <a:ext cx="6292426" cy="7125422"/>
          </a:xfrm>
          <a:noFill/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547556" y="3796680"/>
            <a:ext cx="6175023" cy="683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22" tIns="52561" rIns="105122" bIns="52561"/>
          <a:lstStyle>
            <a:lvl1pPr marL="277813" indent="-277813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0075" indent="-23018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3925" indent="-184150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93813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63700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09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81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53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25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de-DE" altLang="en-US" sz="3698" dirty="0" smtClean="0">
                <a:cs typeface="Arial" panose="020B0604020202020204" pitchFamily="34" charset="0"/>
              </a:rPr>
              <a:t>1938</a:t>
            </a:r>
            <a:r>
              <a:rPr lang="de-DE" altLang="en-US" sz="3698" dirty="0">
                <a:cs typeface="Arial" panose="020B0604020202020204" pitchFamily="34" charset="0"/>
              </a:rPr>
              <a:t>: Pierre </a:t>
            </a:r>
            <a:r>
              <a:rPr lang="de-DE" altLang="en-US" sz="3698" dirty="0" err="1">
                <a:cs typeface="Arial" panose="020B0604020202020204" pitchFamily="34" charset="0"/>
              </a:rPr>
              <a:t>Auger</a:t>
            </a:r>
            <a:r>
              <a:rPr lang="de-DE" altLang="en-US" sz="3698" dirty="0">
                <a:cs typeface="Arial" panose="020B0604020202020204" pitchFamily="34" charset="0"/>
              </a:rPr>
              <a:t> zeigt, dass die Teilchen der kosmischen Strahlung immense Energie haben 1.000.000.000.000.000 eV = 10</a:t>
            </a:r>
            <a:r>
              <a:rPr lang="de-DE" altLang="en-US" sz="3698" baseline="30000" dirty="0">
                <a:cs typeface="Arial" panose="020B0604020202020204" pitchFamily="34" charset="0"/>
              </a:rPr>
              <a:t>15</a:t>
            </a:r>
            <a:r>
              <a:rPr lang="de-DE" altLang="en-US" sz="3698" dirty="0">
                <a:cs typeface="Arial" panose="020B0604020202020204" pitchFamily="34" charset="0"/>
              </a:rPr>
              <a:t> eV = 100 mal LHC !</a:t>
            </a:r>
          </a:p>
        </p:txBody>
      </p:sp>
    </p:spTree>
    <p:extLst>
      <p:ext uri="{BB962C8B-B14F-4D97-AF65-F5344CB8AC3E}">
        <p14:creationId xmlns:p14="http://schemas.microsoft.com/office/powerpoint/2010/main" val="316040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auger_pricip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1161" r="1195" b="1743"/>
          <a:stretch>
            <a:fillRect/>
          </a:stretch>
        </p:blipFill>
        <p:spPr bwMode="auto">
          <a:xfrm>
            <a:off x="790223" y="108374"/>
            <a:ext cx="6653672" cy="91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A027EE-7815-4F57-B20C-CED58DA5D85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0223" y="378101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>
                <a:solidFill>
                  <a:schemeClr val="bg1"/>
                </a:solidFill>
              </a:rPr>
              <a:t>Wie messen wir solche Teilchen</a:t>
            </a:r>
            <a:r>
              <a:rPr lang="de-DE" altLang="en-US" dirty="0"/>
              <a:t>?</a:t>
            </a:r>
          </a:p>
        </p:txBody>
      </p: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5551877" y="1176303"/>
            <a:ext cx="7092816" cy="6953956"/>
            <a:chOff x="3173" y="974"/>
            <a:chExt cx="4352" cy="3200"/>
          </a:xfrm>
        </p:grpSpPr>
        <p:pic>
          <p:nvPicPr>
            <p:cNvPr id="16" name="Picture 7" descr="auger_sd_ft-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" y="974"/>
              <a:ext cx="4272" cy="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6212" y="1065"/>
              <a:ext cx="1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5122" tIns="52561" rIns="105122" bIns="52561">
              <a:spAutoFit/>
            </a:bodyPr>
            <a:lstStyle>
              <a:lvl1pPr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00075" indent="-230188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indent="-184150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93813" indent="-185738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63700" indent="-185738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1209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781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353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925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2276">
                  <a:solidFill>
                    <a:srgbClr val="FF0000"/>
                  </a:solidFill>
                  <a:cs typeface="Arial" panose="020B0604020202020204" pitchFamily="34" charset="0"/>
                </a:rPr>
                <a:t>www.auger.org</a:t>
              </a:r>
            </a:p>
          </p:txBody>
        </p:sp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474985" y="7125038"/>
            <a:ext cx="6436924" cy="2075919"/>
          </a:xfrm>
          <a:prstGeom prst="rect">
            <a:avLst/>
          </a:prstGeom>
          <a:gradFill rotWithShape="1">
            <a:gsLst>
              <a:gs pos="0">
                <a:schemeClr val="bg1">
                  <a:alpha val="70000"/>
                </a:schemeClr>
              </a:gs>
              <a:gs pos="100000">
                <a:srgbClr val="767676">
                  <a:alpha val="71001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22" tIns="52561" rIns="105122" bIns="52561">
            <a:spAutoFit/>
          </a:bodyPr>
          <a:lstStyle>
            <a:lvl1pPr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0075" indent="-23018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3925" indent="-184150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93813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63700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09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81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53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25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3200" u="sng" dirty="0">
                <a:cs typeface="Arial" panose="020B0604020202020204" pitchFamily="34" charset="0"/>
              </a:rPr>
              <a:t>Pierre </a:t>
            </a:r>
            <a:r>
              <a:rPr lang="de-DE" altLang="en-US" sz="3200" u="sng" dirty="0" err="1">
                <a:cs typeface="Arial" panose="020B0604020202020204" pitchFamily="34" charset="0"/>
              </a:rPr>
              <a:t>Auger</a:t>
            </a:r>
            <a:r>
              <a:rPr lang="de-DE" altLang="en-US" sz="3200" u="sng" dirty="0">
                <a:cs typeface="Arial" panose="020B0604020202020204" pitchFamily="34" charset="0"/>
              </a:rPr>
              <a:t> Observatory:</a:t>
            </a:r>
          </a:p>
          <a:p>
            <a:r>
              <a:rPr lang="de-DE" altLang="en-US" sz="3200" dirty="0">
                <a:cs typeface="Arial" panose="020B0604020202020204" pitchFamily="34" charset="0"/>
              </a:rPr>
              <a:t>3000 km</a:t>
            </a:r>
            <a:r>
              <a:rPr lang="de-DE" altLang="en-US" sz="3200" baseline="30000" dirty="0">
                <a:cs typeface="Arial" panose="020B0604020202020204" pitchFamily="34" charset="0"/>
              </a:rPr>
              <a:t>2</a:t>
            </a:r>
            <a:r>
              <a:rPr lang="de-DE" altLang="en-US" sz="3200" dirty="0">
                <a:cs typeface="Arial" panose="020B0604020202020204" pitchFamily="34" charset="0"/>
              </a:rPr>
              <a:t> in Argentinien</a:t>
            </a:r>
          </a:p>
          <a:p>
            <a:r>
              <a:rPr lang="de-DE" altLang="en-US" sz="3200" dirty="0">
                <a:cs typeface="Arial" panose="020B0604020202020204" pitchFamily="34" charset="0"/>
              </a:rPr>
              <a:t>1600 Cherenkov-Detektoren</a:t>
            </a:r>
          </a:p>
          <a:p>
            <a:r>
              <a:rPr lang="de-DE" altLang="en-US" sz="3200" dirty="0">
                <a:cs typeface="Arial" panose="020B0604020202020204" pitchFamily="34" charset="0"/>
              </a:rPr>
              <a:t>4 x 6 Fluoreszenz-Teleskope</a:t>
            </a:r>
          </a:p>
        </p:txBody>
      </p:sp>
    </p:spTree>
    <p:extLst>
      <p:ext uri="{BB962C8B-B14F-4D97-AF65-F5344CB8AC3E}">
        <p14:creationId xmlns:p14="http://schemas.microsoft.com/office/powerpoint/2010/main" val="428972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477521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smtClean="0"/>
              <a:t>75 Jahre nach Pierre </a:t>
            </a:r>
            <a:r>
              <a:rPr lang="de-DE" altLang="en-US" dirty="0" err="1" smtClean="0"/>
              <a:t>Auger</a:t>
            </a:r>
            <a:r>
              <a:rPr lang="de-DE" altLang="en-US" dirty="0" smtClean="0"/>
              <a:t> wissen wir mehr</a:t>
            </a:r>
            <a:endParaRPr lang="de-DE" altLang="en-US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66697" y="1813775"/>
            <a:ext cx="3825630" cy="568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>
            <a:lvl1pPr marL="336387" indent="-392827" algn="l" defTabSz="650197" rtl="0" eaLnBrk="1" fontAlgn="base" hangingPunct="1">
              <a:lnSpc>
                <a:spcPts val="3413"/>
              </a:lnSpc>
              <a:spcBef>
                <a:spcPts val="676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067859" indent="-392827" algn="l" defTabSz="650197" rtl="0" eaLnBrk="1" fontAlgn="base" hangingPunct="1">
              <a:lnSpc>
                <a:spcPts val="3129"/>
              </a:lnSpc>
              <a:spcBef>
                <a:spcPts val="623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70902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2052183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35470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3576081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73" indent="0" algn="l" defTabSz="65019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-324000"/>
            <a:r>
              <a:rPr lang="de-DE" altLang="en-US" dirty="0" smtClean="0"/>
              <a:t>Protonen und Atomkerne aus dem Weltall haben Energien bis 10</a:t>
            </a:r>
            <a:r>
              <a:rPr lang="de-DE" altLang="en-US" baseline="30000" dirty="0" smtClean="0"/>
              <a:t>21 </a:t>
            </a:r>
            <a:r>
              <a:rPr lang="de-DE" altLang="en-US" dirty="0" smtClean="0"/>
              <a:t>eV</a:t>
            </a:r>
          </a:p>
          <a:p>
            <a:pPr marL="324000" indent="-324000"/>
            <a:r>
              <a:rPr lang="de-DE" altLang="en-US" dirty="0" smtClean="0"/>
              <a:t>Die Energie eines Tennisballs beim Profi-Aufschlag vereint in einem Atomkern!</a:t>
            </a:r>
          </a:p>
          <a:p>
            <a:pPr marL="324000" indent="-324000"/>
            <a:r>
              <a:rPr lang="de-DE" altLang="en-US" dirty="0" smtClean="0"/>
              <a:t>Davon aber nur einige pro km</a:t>
            </a:r>
            <a:r>
              <a:rPr lang="de-DE" altLang="en-US" baseline="30000" dirty="0" smtClean="0"/>
              <a:t>2</a:t>
            </a:r>
            <a:r>
              <a:rPr lang="de-DE" altLang="en-US" dirty="0" smtClean="0"/>
              <a:t> und Jahrhundert.</a:t>
            </a:r>
          </a:p>
        </p:txBody>
      </p:sp>
      <p:pic>
        <p:nvPicPr>
          <p:cNvPr id="16" name="Picture 4" descr="cr-spectrum_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28" y="1428500"/>
            <a:ext cx="6784098" cy="772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258" y="7368548"/>
            <a:ext cx="5958607" cy="1867443"/>
            <a:chOff x="112" y="3736"/>
            <a:chExt cx="3567" cy="105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V="1">
              <a:off x="182" y="4179"/>
              <a:ext cx="3497" cy="2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64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12" y="3736"/>
              <a:ext cx="1188" cy="1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9892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34464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9036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43608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2567" dirty="0">
                  <a:solidFill>
                    <a:srgbClr val="FF6600"/>
                  </a:solidFill>
                  <a:latin typeface="Helvetica Neue"/>
                </a:rPr>
                <a:t>direkte</a:t>
              </a:r>
            </a:p>
            <a:p>
              <a:pPr defTabSz="938814" eaLnBrk="1" hangingPunct="1"/>
              <a:r>
                <a:rPr lang="de-DE" altLang="en-US" sz="2567" dirty="0">
                  <a:solidFill>
                    <a:srgbClr val="FF6600"/>
                  </a:solidFill>
                  <a:latin typeface="Helvetica Neue"/>
                </a:rPr>
                <a:t>Messungen</a:t>
              </a:r>
            </a:p>
            <a:p>
              <a:pPr defTabSz="938814" eaLnBrk="1" hangingPunct="1"/>
              <a:r>
                <a:rPr lang="de-DE" altLang="en-US" sz="2567" dirty="0">
                  <a:solidFill>
                    <a:srgbClr val="FF6600"/>
                  </a:solidFill>
                  <a:latin typeface="Helvetica Neue"/>
                </a:rPr>
                <a:t>(Ballons, </a:t>
              </a:r>
            </a:p>
            <a:p>
              <a:pPr defTabSz="938814" eaLnBrk="1" hangingPunct="1"/>
              <a:r>
                <a:rPr lang="de-DE" altLang="en-US" sz="2567" dirty="0">
                  <a:solidFill>
                    <a:srgbClr val="FF6600"/>
                  </a:solidFill>
                  <a:latin typeface="Helvetica Neue"/>
                </a:rPr>
                <a:t>Satelliten)</a:t>
              </a:r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5484076" y="7498049"/>
            <a:ext cx="7107899" cy="958527"/>
            <a:chOff x="3470" y="3685"/>
            <a:chExt cx="4255" cy="541"/>
          </a:xfrm>
        </p:grpSpPr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5737" y="3685"/>
              <a:ext cx="1988" cy="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9892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34464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9036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43608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2567" dirty="0">
                  <a:solidFill>
                    <a:srgbClr val="FF6600"/>
                  </a:solidFill>
                  <a:latin typeface="Helvetica Neue"/>
                </a:rPr>
                <a:t>indirekte Messungen</a:t>
              </a:r>
            </a:p>
            <a:p>
              <a:pPr defTabSz="938814" eaLnBrk="1" hangingPunct="1"/>
              <a:r>
                <a:rPr lang="de-DE" altLang="en-US" sz="2567" dirty="0">
                  <a:solidFill>
                    <a:srgbClr val="FF6600"/>
                  </a:solidFill>
                  <a:latin typeface="Helvetica Neue"/>
                </a:rPr>
                <a:t>(bodengebunden)</a:t>
              </a: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 flipH="1">
              <a:off x="3470" y="3935"/>
              <a:ext cx="4133" cy="1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64"/>
            </a:p>
          </p:txBody>
        </p:sp>
      </p:grp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161928" y="5416353"/>
            <a:ext cx="5101651" cy="2133208"/>
            <a:chOff x="209" y="2552"/>
            <a:chExt cx="3054" cy="1204"/>
          </a:xfrm>
        </p:grpSpPr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3257" y="2817"/>
              <a:ext cx="6" cy="939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64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V="1">
              <a:off x="292" y="2814"/>
              <a:ext cx="2971" cy="1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64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209" y="2552"/>
              <a:ext cx="1348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9892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34464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9036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43608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2567" dirty="0">
                  <a:solidFill>
                    <a:srgbClr val="00CCFF"/>
                  </a:solidFill>
                  <a:latin typeface="Helvetica Neue"/>
                </a:rPr>
                <a:t>LHC-</a:t>
              </a:r>
            </a:p>
            <a:p>
              <a:pPr defTabSz="938814" eaLnBrk="1" hangingPunct="1"/>
              <a:r>
                <a:rPr lang="de-DE" altLang="en-US" sz="2567" dirty="0">
                  <a:solidFill>
                    <a:srgbClr val="00CCFF"/>
                  </a:solidFill>
                  <a:latin typeface="Helvetica Neue"/>
                </a:rPr>
                <a:t>Strahlenergie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03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543066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/>
              <a:t>… aber bei Weitem nicht alles!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35289" y="1959751"/>
            <a:ext cx="9929707" cy="3930792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marL="324000" indent="-324000" eaLnBrk="1" hangingPunct="1"/>
            <a:r>
              <a:rPr lang="de-DE" altLang="en-US" dirty="0"/>
              <a:t>Wie und wo werden diese Teilchen im Universum beschleunigt</a:t>
            </a:r>
            <a:r>
              <a:rPr lang="de-DE" altLang="en-US" dirty="0" smtClean="0"/>
              <a:t>?</a:t>
            </a:r>
          </a:p>
          <a:p>
            <a:pPr marL="324000" indent="-324000" eaLnBrk="1" hangingPunct="1"/>
            <a:r>
              <a:rPr lang="de-DE" altLang="en-US" dirty="0" smtClean="0"/>
              <a:t>Sind es Protonen oder schwerere Kerne? Welche?</a:t>
            </a:r>
            <a:endParaRPr lang="de-DE" altLang="en-US" dirty="0"/>
          </a:p>
          <a:p>
            <a:pPr marL="324000" indent="-324000" eaLnBrk="1" hangingPunct="1"/>
            <a:r>
              <a:rPr lang="de-DE" altLang="en-US" dirty="0"/>
              <a:t>Was verraten sie uns über ihre Quellen?</a:t>
            </a:r>
          </a:p>
          <a:p>
            <a:pPr marL="324000" indent="-324000" eaLnBrk="1" hangingPunct="1"/>
            <a:r>
              <a:rPr lang="de-DE" altLang="en-US" dirty="0"/>
              <a:t>Was verraten sie uns über Teilchenphysik bei Energien, die wir an </a:t>
            </a:r>
            <a:r>
              <a:rPr lang="de-DE" altLang="en-US" dirty="0" smtClean="0"/>
              <a:t>irdischen Beschleunigern </a:t>
            </a:r>
            <a:r>
              <a:rPr lang="de-DE" altLang="en-US" dirty="0"/>
              <a:t>nie erreichen werden?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109893" y="5910505"/>
            <a:ext cx="8780498" cy="117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22" tIns="52561" rIns="105122" bIns="52561">
            <a:spAutoFit/>
          </a:bodyPr>
          <a:lstStyle>
            <a:lvl1pPr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0075" indent="-23018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3925" indent="-184150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93813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63700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09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81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53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25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6969" dirty="0">
                <a:solidFill>
                  <a:srgbClr val="003366"/>
                </a:solidFill>
                <a:cs typeface="Arial" panose="020B0604020202020204" pitchFamily="34" charset="0"/>
              </a:rPr>
              <a:t>Wir wissen es </a:t>
            </a:r>
            <a:r>
              <a:rPr lang="de-DE" altLang="en-US" sz="6969" dirty="0" smtClean="0">
                <a:solidFill>
                  <a:srgbClr val="003366"/>
                </a:solidFill>
                <a:cs typeface="Arial" panose="020B0604020202020204" pitchFamily="34" charset="0"/>
              </a:rPr>
              <a:t>nicht…</a:t>
            </a:r>
            <a:endParaRPr lang="de-DE" altLang="en-US" sz="6969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09893" y="7089127"/>
            <a:ext cx="8780498" cy="78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122" tIns="52561" rIns="105122" bIns="52561">
            <a:spAutoFit/>
          </a:bodyPr>
          <a:lstStyle>
            <a:lvl1pPr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0075" indent="-23018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3925" indent="-184150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93813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63700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09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81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53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25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4400" dirty="0" smtClean="0">
                <a:solidFill>
                  <a:srgbClr val="003366"/>
                </a:solidFill>
                <a:cs typeface="Arial" panose="020B0604020202020204" pitchFamily="34" charset="0"/>
              </a:rPr>
              <a:t>… aber wir haben Vermutungen</a:t>
            </a:r>
            <a:endParaRPr lang="de-DE" altLang="en-US" sz="4400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1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531342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smtClean="0"/>
              <a:t>Kandidaten kosmischer Beschleuniger (1)</a:t>
            </a:r>
            <a:endParaRPr lang="de-DE" alt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52272" y="1705897"/>
            <a:ext cx="4752528" cy="6206929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de-DE" altLang="en-US" u="sng" dirty="0" smtClean="0"/>
              <a:t>Aktive Galaxienkerne (AGN)</a:t>
            </a:r>
          </a:p>
          <a:p>
            <a:pPr marL="457200" indent="-457200"/>
            <a:r>
              <a:rPr lang="de-DE" altLang="en-US" dirty="0" smtClean="0"/>
              <a:t>Supermassives schwarzes Loch im Zentrum einer Galaxie</a:t>
            </a:r>
          </a:p>
          <a:p>
            <a:pPr marL="457200" indent="-457200"/>
            <a:r>
              <a:rPr lang="de-DE" altLang="en-US" dirty="0" smtClean="0"/>
              <a:t>Saugt Materie an </a:t>
            </a:r>
            <a:r>
              <a:rPr lang="de-DE" altLang="en-US" dirty="0" smtClean="0">
                <a:sym typeface="Wingdings" panose="05000000000000000000" pitchFamily="2" charset="2"/>
              </a:rPr>
              <a:t> </a:t>
            </a:r>
            <a:r>
              <a:rPr lang="de-DE" altLang="en-US" dirty="0" err="1" smtClean="0">
                <a:sym typeface="Wingdings" panose="05000000000000000000" pitchFamily="2" charset="2"/>
              </a:rPr>
              <a:t>Akkretionsscheibe</a:t>
            </a:r>
            <a:endParaRPr lang="de-DE" altLang="en-US" sz="2000" dirty="0">
              <a:sym typeface="Wingdings" panose="05000000000000000000" pitchFamily="2" charset="2"/>
            </a:endParaRPr>
          </a:p>
          <a:p>
            <a:pPr marL="457200" indent="-457200"/>
            <a:r>
              <a:rPr lang="de-DE" altLang="en-US" dirty="0" smtClean="0">
                <a:sym typeface="Wingdings" panose="05000000000000000000" pitchFamily="2" charset="2"/>
              </a:rPr>
              <a:t>Materieausfluss in Jets senkrecht zu Scheibe</a:t>
            </a:r>
            <a:endParaRPr lang="de-DE" altLang="en-US" sz="2000" dirty="0">
              <a:sym typeface="Wingdings" panose="05000000000000000000" pitchFamily="2" charset="2"/>
            </a:endParaRPr>
          </a:p>
          <a:p>
            <a:pPr marL="457200" indent="-457200"/>
            <a:r>
              <a:rPr lang="de-DE" altLang="en-US" dirty="0" smtClean="0">
                <a:sym typeface="Wingdings" panose="05000000000000000000" pitchFamily="2" charset="2"/>
              </a:rPr>
              <a:t>Extreme elektrische und magnetische Felder, Schockfronten</a:t>
            </a:r>
            <a:endParaRPr lang="de-DE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" y="1705897"/>
            <a:ext cx="8017608" cy="6363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808" y="8105977"/>
            <a:ext cx="682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http://</a:t>
            </a:r>
            <a:r>
              <a:rPr lang="en-GB" sz="1800" dirty="0" smtClean="0"/>
              <a:t>aether.lbl.gov/www/projects/neutrino/agn/NGC4261torus.gif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918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531342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smtClean="0"/>
              <a:t>Kandidaten kosmischer Beschleuniger (2)</a:t>
            </a:r>
            <a:endParaRPr lang="de-DE" alt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7704" y="6631586"/>
            <a:ext cx="12767096" cy="2554974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de-DE" altLang="en-US" u="sng" dirty="0" smtClean="0"/>
              <a:t>Gammastrahlungsausbruch (GRB)</a:t>
            </a:r>
            <a:endParaRPr lang="de-DE" altLang="en-US" dirty="0" smtClean="0"/>
          </a:p>
          <a:p>
            <a:pPr marL="457200" indent="-457200"/>
            <a:r>
              <a:rPr lang="de-DE" altLang="en-US" dirty="0" smtClean="0"/>
              <a:t>Sternexplosion und Bildung schwarzes Loch oder </a:t>
            </a:r>
            <a:br>
              <a:rPr lang="de-DE" altLang="en-US" dirty="0" smtClean="0"/>
            </a:br>
            <a:r>
              <a:rPr lang="de-DE" altLang="en-US" dirty="0" smtClean="0"/>
              <a:t>Verschmelzen von 2 schwarzen Löchern/Neutronensternen (extragalaktisch)</a:t>
            </a:r>
            <a:endParaRPr lang="de-DE" altLang="en-US" sz="2000" dirty="0">
              <a:sym typeface="Wingdings" panose="05000000000000000000" pitchFamily="2" charset="2"/>
            </a:endParaRPr>
          </a:p>
          <a:p>
            <a:pPr marL="457200" indent="-457200"/>
            <a:r>
              <a:rPr lang="de-DE" altLang="en-US" dirty="0" smtClean="0">
                <a:sym typeface="Wingdings" panose="05000000000000000000" pitchFamily="2" charset="2"/>
              </a:rPr>
              <a:t>Sekunden </a:t>
            </a:r>
            <a:r>
              <a:rPr lang="de-DE" altLang="en-US" dirty="0">
                <a:sym typeface="Wingdings" panose="05000000000000000000" pitchFamily="2" charset="2"/>
              </a:rPr>
              <a:t>b</a:t>
            </a:r>
            <a:r>
              <a:rPr lang="de-DE" altLang="en-US" dirty="0" smtClean="0">
                <a:sym typeface="Wingdings" panose="05000000000000000000" pitchFamily="2" charset="2"/>
              </a:rPr>
              <a:t>is  Minuten, energiereichstes uns bekanntes Phänomen</a:t>
            </a:r>
            <a:endParaRPr lang="de-DE" altLang="en-US" sz="2000" dirty="0">
              <a:sym typeface="Wingdings" panose="05000000000000000000" pitchFamily="2" charset="2"/>
            </a:endParaRPr>
          </a:p>
          <a:p>
            <a:pPr marL="457200" indent="-457200"/>
            <a:r>
              <a:rPr lang="de-DE" altLang="en-US" dirty="0" smtClean="0">
                <a:sym typeface="Wingdings" panose="05000000000000000000" pitchFamily="2" charset="2"/>
              </a:rPr>
              <a:t>Materieausfluss in Jets …</a:t>
            </a:r>
            <a:endParaRPr lang="de-DE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40117" y="6333367"/>
            <a:ext cx="469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http://www.eso.org/public/images/eso0917a/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36" y="1343659"/>
            <a:ext cx="8712968" cy="4975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3679" y="5892612"/>
            <a:ext cx="3094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Künstlerische Darstellung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477521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smtClean="0"/>
              <a:t>Die nächsten 45 Minuten:</a:t>
            </a:r>
            <a:endParaRPr lang="de-DE" alt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35289" y="1959750"/>
            <a:ext cx="11087791" cy="4861266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200000"/>
              </a:lnSpc>
            </a:pPr>
            <a:r>
              <a:rPr lang="de-DE" altLang="en-US" sz="3600" dirty="0" smtClean="0"/>
              <a:t>Was für Teilchen?</a:t>
            </a:r>
          </a:p>
          <a:p>
            <a:pPr eaLnBrk="1" hangingPunct="1">
              <a:lnSpc>
                <a:spcPct val="200000"/>
              </a:lnSpc>
            </a:pPr>
            <a:r>
              <a:rPr lang="de-DE" altLang="en-US" sz="3600" dirty="0" smtClean="0"/>
              <a:t>Teilchen aus dem Weltraum und wie wir sie messen</a:t>
            </a:r>
          </a:p>
          <a:p>
            <a:pPr eaLnBrk="1" hangingPunct="1">
              <a:lnSpc>
                <a:spcPct val="200000"/>
              </a:lnSpc>
            </a:pPr>
            <a:r>
              <a:rPr lang="de-DE" altLang="en-US" sz="3600" dirty="0" smtClean="0"/>
              <a:t>Was verraten und Photonen und Neutrinos?</a:t>
            </a:r>
          </a:p>
          <a:p>
            <a:pPr eaLnBrk="1" hangingPunct="1">
              <a:lnSpc>
                <a:spcPct val="200000"/>
              </a:lnSpc>
            </a:pPr>
            <a:r>
              <a:rPr lang="de-DE" altLang="en-US" sz="3600" dirty="0" smtClean="0"/>
              <a:t>Ausblick</a:t>
            </a:r>
            <a:endParaRPr lang="de-DE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220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531342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smtClean="0"/>
              <a:t>Kandidaten kosmischer Beschleuniger (3)</a:t>
            </a:r>
            <a:endParaRPr lang="de-DE" alt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98544" y="1711473"/>
            <a:ext cx="5040560" cy="7475087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de-DE" altLang="en-US" u="sng" dirty="0" smtClean="0"/>
              <a:t>Supernova-Reste</a:t>
            </a:r>
            <a:endParaRPr lang="de-DE" altLang="en-US" dirty="0" smtClean="0"/>
          </a:p>
          <a:p>
            <a:pPr marL="457200" indent="-457200"/>
            <a:r>
              <a:rPr lang="de-DE" altLang="en-US" dirty="0" smtClean="0"/>
              <a:t>Verschiedene Typen:</a:t>
            </a:r>
            <a:br>
              <a:rPr lang="de-DE" altLang="en-US" dirty="0" smtClean="0"/>
            </a:br>
            <a:r>
              <a:rPr lang="de-DE" altLang="en-US" dirty="0" err="1" smtClean="0"/>
              <a:t>Pulsarwindnebel</a:t>
            </a:r>
            <a:r>
              <a:rPr lang="de-DE" altLang="en-US" dirty="0" smtClean="0"/>
              <a:t> </a:t>
            </a:r>
            <a:br>
              <a:rPr lang="de-DE" altLang="en-US" dirty="0" smtClean="0"/>
            </a:br>
            <a:r>
              <a:rPr lang="de-DE" altLang="en-US" dirty="0" smtClean="0"/>
              <a:t>(hier: Krebsnebel),</a:t>
            </a:r>
            <a:br>
              <a:rPr lang="de-DE" altLang="en-US" dirty="0" smtClean="0"/>
            </a:br>
            <a:r>
              <a:rPr lang="de-DE" altLang="en-US" dirty="0" smtClean="0"/>
              <a:t>Schalentyp, …</a:t>
            </a:r>
            <a:endParaRPr lang="de-DE" altLang="en-US" sz="2000" dirty="0">
              <a:sym typeface="Wingdings" panose="05000000000000000000" pitchFamily="2" charset="2"/>
            </a:endParaRPr>
          </a:p>
          <a:p>
            <a:pPr marL="457200" indent="-457200"/>
            <a:r>
              <a:rPr lang="de-DE" altLang="en-US" dirty="0" smtClean="0">
                <a:sym typeface="Wingdings" panose="05000000000000000000" pitchFamily="2" charset="2"/>
              </a:rPr>
              <a:t>Gibt es in unserer Galaxie</a:t>
            </a:r>
            <a:endParaRPr lang="de-DE" altLang="en-US" sz="2000" dirty="0">
              <a:sym typeface="Wingdings" panose="05000000000000000000" pitchFamily="2" charset="2"/>
            </a:endParaRPr>
          </a:p>
          <a:p>
            <a:pPr marL="457200" indent="-457200"/>
            <a:r>
              <a:rPr lang="de-DE" altLang="en-US" dirty="0" smtClean="0">
                <a:sym typeface="Wingdings" panose="05000000000000000000" pitchFamily="2" charset="2"/>
              </a:rPr>
              <a:t>Wieder: elektrische und magnetische Felder und Schockfronten …</a:t>
            </a:r>
            <a:endParaRPr lang="de-DE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7704" y="7842365"/>
            <a:ext cx="12209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https://</a:t>
            </a:r>
            <a:r>
              <a:rPr lang="en-GB" sz="1800" dirty="0" smtClean="0"/>
              <a:t>fedora.phaidra.univie.ac.at/fedora/get/o%3A28702/bdef:ImageManipulator/boxImage?BOX=570&amp;FORMAT=jpg</a:t>
            </a:r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4" y="1517990"/>
            <a:ext cx="72390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531342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smtClean="0"/>
              <a:t>Kandidaten kosmischer Beschleuniger (3)</a:t>
            </a:r>
            <a:endParaRPr lang="de-DE" alt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98544" y="1711473"/>
            <a:ext cx="5040560" cy="7475087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de-DE" altLang="en-US" u="sng" dirty="0" smtClean="0"/>
              <a:t>Supernova-Reste</a:t>
            </a:r>
            <a:endParaRPr lang="de-DE" altLang="en-US" dirty="0" smtClean="0"/>
          </a:p>
          <a:p>
            <a:pPr marL="457200" indent="-457200"/>
            <a:r>
              <a:rPr lang="de-DE" altLang="en-US" dirty="0" smtClean="0"/>
              <a:t>Verschiedene Typen:</a:t>
            </a:r>
            <a:br>
              <a:rPr lang="de-DE" altLang="en-US" dirty="0" smtClean="0"/>
            </a:br>
            <a:r>
              <a:rPr lang="de-DE" altLang="en-US" dirty="0" err="1" smtClean="0"/>
              <a:t>Pulsarwindnebel</a:t>
            </a:r>
            <a:r>
              <a:rPr lang="de-DE" altLang="en-US" dirty="0" smtClean="0"/>
              <a:t> </a:t>
            </a:r>
            <a:br>
              <a:rPr lang="de-DE" altLang="en-US" dirty="0" smtClean="0"/>
            </a:br>
            <a:r>
              <a:rPr lang="de-DE" altLang="en-US" dirty="0" smtClean="0"/>
              <a:t>(hier: Krebsnebel),</a:t>
            </a:r>
            <a:br>
              <a:rPr lang="de-DE" altLang="en-US" dirty="0" smtClean="0"/>
            </a:br>
            <a:r>
              <a:rPr lang="de-DE" altLang="en-US" dirty="0" smtClean="0"/>
              <a:t>Schalentyp, …</a:t>
            </a:r>
            <a:endParaRPr lang="de-DE" altLang="en-US" sz="2000" dirty="0">
              <a:sym typeface="Wingdings" panose="05000000000000000000" pitchFamily="2" charset="2"/>
            </a:endParaRPr>
          </a:p>
          <a:p>
            <a:pPr marL="457200" indent="-457200"/>
            <a:r>
              <a:rPr lang="de-DE" altLang="en-US" dirty="0" smtClean="0">
                <a:sym typeface="Wingdings" panose="05000000000000000000" pitchFamily="2" charset="2"/>
              </a:rPr>
              <a:t>Gibt es in unserer Galaxie</a:t>
            </a:r>
            <a:endParaRPr lang="de-DE" altLang="en-US" sz="2000" dirty="0">
              <a:sym typeface="Wingdings" panose="05000000000000000000" pitchFamily="2" charset="2"/>
            </a:endParaRPr>
          </a:p>
          <a:p>
            <a:pPr marL="457200" indent="-457200"/>
            <a:r>
              <a:rPr lang="de-DE" altLang="en-US" dirty="0" smtClean="0">
                <a:sym typeface="Wingdings" panose="05000000000000000000" pitchFamily="2" charset="2"/>
              </a:rPr>
              <a:t>Wieder: elektrische und magnetische Felder und Schockfronten …</a:t>
            </a:r>
            <a:endParaRPr lang="de-DE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7704" y="7842365"/>
            <a:ext cx="12209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https://</a:t>
            </a:r>
            <a:r>
              <a:rPr lang="en-GB" sz="1800" dirty="0" smtClean="0"/>
              <a:t>fedora.phaidra.univie.ac.at/fedora/get/o%3A28702/bdef:ImageManipulator/boxImage?BOX=570&amp;FORMAT=jpg</a:t>
            </a:r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4" y="1517990"/>
            <a:ext cx="7239000" cy="619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24" y="3436640"/>
            <a:ext cx="2948247" cy="2948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0072" y="6048591"/>
            <a:ext cx="3618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http://www.mpg.de/413515/zoom.jpeg</a:t>
            </a:r>
          </a:p>
        </p:txBody>
      </p:sp>
    </p:spTree>
    <p:extLst>
      <p:ext uri="{BB962C8B-B14F-4D97-AF65-F5344CB8AC3E}">
        <p14:creationId xmlns:p14="http://schemas.microsoft.com/office/powerpoint/2010/main" val="52352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Arial Bold" charset="0"/>
                <a:ea typeface="ヒラギノ角ゴ ProN W6" charset="0"/>
                <a:cs typeface="ヒラギノ角ゴ ProN W6" charset="0"/>
              </a:rPr>
              <a:t>Was verraten uns Photonen und Neutrinos?</a:t>
            </a:r>
            <a:endParaRPr lang="de-DE" dirty="0">
              <a:latin typeface="Arial Bold" charset="0"/>
              <a:ea typeface="ヒラギノ角ゴ ProN W6" charset="0"/>
              <a:cs typeface="ヒラギノ角ゴ ProN W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543066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dirty="0">
                <a:solidFill>
                  <a:schemeClr val="bg1"/>
                </a:solidFill>
              </a:rPr>
              <a:t>Nachweis von Gammastrahlung</a:t>
            </a:r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6070352" y="1636440"/>
            <a:ext cx="6724878" cy="7288817"/>
            <a:chOff x="4104" y="0"/>
            <a:chExt cx="3875" cy="4472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273" y="0"/>
              <a:ext cx="3706" cy="4270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endParaRPr lang="en-US" altLang="en-US" sz="2053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flipV="1">
              <a:off x="4697" y="3059"/>
              <a:ext cx="2395" cy="1198"/>
            </a:xfrm>
            <a:custGeom>
              <a:avLst/>
              <a:gdLst>
                <a:gd name="T0" fmla="*/ 3344690 w 21600"/>
                <a:gd name="T1" fmla="*/ 874713 h 21600"/>
                <a:gd name="T2" fmla="*/ 1955006 w 21600"/>
                <a:gd name="T3" fmla="*/ 1749425 h 21600"/>
                <a:gd name="T4" fmla="*/ 565323 w 21600"/>
                <a:gd name="T5" fmla="*/ 874713 h 21600"/>
                <a:gd name="T6" fmla="*/ 195500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923 w 21600"/>
                <a:gd name="T13" fmla="*/ 4923 h 21600"/>
                <a:gd name="T14" fmla="*/ 16677 w 21600"/>
                <a:gd name="T15" fmla="*/ 16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246" y="21600"/>
                  </a:lnTo>
                  <a:lnTo>
                    <a:pt x="15354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184718"/>
                </a:gs>
                <a:gs pos="100000">
                  <a:srgbClr val="33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endParaRPr lang="en-US" altLang="en-US" sz="2053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362" y="218"/>
              <a:ext cx="64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2053" b="1">
                  <a:solidFill>
                    <a:schemeClr val="bg1"/>
                  </a:solidFill>
                  <a:latin typeface="Arial" panose="020B0604020202020204" pitchFamily="34" charset="0"/>
                </a:rPr>
                <a:t>Photon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880" y="99"/>
              <a:ext cx="0" cy="404"/>
            </a:xfrm>
            <a:prstGeom prst="line">
              <a:avLst/>
            </a:prstGeom>
            <a:noFill/>
            <a:ln w="3175">
              <a:solidFill>
                <a:srgbClr val="EAEAE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464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7238" y="568"/>
              <a:ext cx="0" cy="29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464"/>
            </a:p>
          </p:txBody>
        </p:sp>
        <p:sp>
          <p:nvSpPr>
            <p:cNvPr id="14" name="Arc 13"/>
            <p:cNvSpPr>
              <a:spLocks/>
            </p:cNvSpPr>
            <p:nvPr/>
          </p:nvSpPr>
          <p:spPr bwMode="auto">
            <a:xfrm flipV="1">
              <a:off x="7266" y="733"/>
              <a:ext cx="378" cy="673"/>
            </a:xfrm>
            <a:custGeom>
              <a:avLst/>
              <a:gdLst>
                <a:gd name="T0" fmla="*/ 0 w 15074"/>
                <a:gd name="T1" fmla="*/ 0 h 21600"/>
                <a:gd name="T2" fmla="*/ 617537 w 15074"/>
                <a:gd name="T3" fmla="*/ 278876 h 21600"/>
                <a:gd name="T4" fmla="*/ 0 w 15074"/>
                <a:gd name="T5" fmla="*/ 982663 h 21600"/>
                <a:gd name="T6" fmla="*/ 0 60000 65536"/>
                <a:gd name="T7" fmla="*/ 0 60000 65536"/>
                <a:gd name="T8" fmla="*/ 0 60000 65536"/>
                <a:gd name="T9" fmla="*/ 0 w 15074"/>
                <a:gd name="T10" fmla="*/ 0 h 21600"/>
                <a:gd name="T11" fmla="*/ 15074 w 150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74" h="21600" fill="none" extrusionOk="0">
                  <a:moveTo>
                    <a:pt x="-1" y="0"/>
                  </a:moveTo>
                  <a:cubicBezTo>
                    <a:pt x="5631" y="0"/>
                    <a:pt x="11040" y="2199"/>
                    <a:pt x="15074" y="6129"/>
                  </a:cubicBezTo>
                </a:path>
                <a:path w="15074" h="21600" stroke="0" extrusionOk="0">
                  <a:moveTo>
                    <a:pt x="-1" y="0"/>
                  </a:moveTo>
                  <a:cubicBezTo>
                    <a:pt x="5631" y="0"/>
                    <a:pt x="11040" y="2199"/>
                    <a:pt x="15074" y="612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endParaRPr lang="en-US" altLang="en-US" sz="2053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865" y="1058"/>
              <a:ext cx="0" cy="269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464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104" y="2231"/>
              <a:ext cx="685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en-US" altLang="en-US" sz="2053" b="1">
                  <a:solidFill>
                    <a:schemeClr val="bg1"/>
                  </a:solidFill>
                  <a:latin typeface="Arial" panose="020B0604020202020204" pitchFamily="34" charset="0"/>
                </a:rPr>
                <a:t>~ 10 km</a:t>
              </a:r>
              <a:endParaRPr lang="de-DE" altLang="en-US" sz="2053" b="1" baseline="3000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7" name="Picture 18" descr="view_yz_00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9" t="23026" r="33728"/>
            <a:stretch>
              <a:fillRect/>
            </a:stretch>
          </p:blipFill>
          <p:spPr bwMode="auto">
            <a:xfrm>
              <a:off x="5601" y="430"/>
              <a:ext cx="656" cy="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336" y="851"/>
              <a:ext cx="132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2053" b="1">
                  <a:solidFill>
                    <a:schemeClr val="bg1"/>
                  </a:solidFill>
                  <a:latin typeface="Arial" panose="020B0604020202020204" pitchFamily="34" charset="0"/>
                </a:rPr>
                <a:t>Teilchenschauer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 rot="17283691">
              <a:off x="4554" y="2348"/>
              <a:ext cx="142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2053" b="1">
                  <a:solidFill>
                    <a:schemeClr val="bg1"/>
                  </a:solidFill>
                  <a:latin typeface="Arial" panose="020B0604020202020204" pitchFamily="34" charset="0"/>
                </a:rPr>
                <a:t>Cherenkov-Licht</a:t>
              </a:r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5162" y="999"/>
              <a:ext cx="1454" cy="2733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99CCFF"/>
                </a:gs>
                <a:gs pos="100000">
                  <a:srgbClr val="00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endParaRPr lang="en-US" altLang="en-US" sz="2053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5152" y="3491"/>
              <a:ext cx="1464" cy="577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endParaRPr lang="en-US" altLang="en-US" sz="2053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6112" y="3328"/>
              <a:ext cx="270" cy="568"/>
              <a:chOff x="2385" y="3172"/>
              <a:chExt cx="313" cy="556"/>
            </a:xfrm>
          </p:grpSpPr>
          <p:sp>
            <p:nvSpPr>
              <p:cNvPr id="63" name="Oval 24"/>
              <p:cNvSpPr>
                <a:spLocks noChangeArrowheads="1"/>
              </p:cNvSpPr>
              <p:nvPr/>
            </p:nvSpPr>
            <p:spPr bwMode="auto">
              <a:xfrm rot="-38004">
                <a:off x="2445" y="3552"/>
                <a:ext cx="209" cy="4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Oval 25"/>
              <p:cNvSpPr>
                <a:spLocks noChangeArrowheads="1"/>
              </p:cNvSpPr>
              <p:nvPr/>
            </p:nvSpPr>
            <p:spPr bwMode="auto">
              <a:xfrm rot="-38004">
                <a:off x="2414" y="3525"/>
                <a:ext cx="266" cy="5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Oval 26"/>
              <p:cNvSpPr>
                <a:spLocks noChangeArrowheads="1"/>
              </p:cNvSpPr>
              <p:nvPr/>
            </p:nvSpPr>
            <p:spPr bwMode="auto">
              <a:xfrm rot="-38004">
                <a:off x="2390" y="3519"/>
                <a:ext cx="308" cy="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AutoShape 27"/>
              <p:cNvSpPr>
                <a:spLocks noChangeArrowheads="1"/>
              </p:cNvSpPr>
              <p:nvPr/>
            </p:nvSpPr>
            <p:spPr bwMode="auto">
              <a:xfrm rot="-38004">
                <a:off x="2504" y="3172"/>
                <a:ext cx="89" cy="67"/>
              </a:xfrm>
              <a:prstGeom prst="ca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Line 28"/>
              <p:cNvSpPr>
                <a:spLocks noChangeShapeType="1"/>
              </p:cNvSpPr>
              <p:nvPr/>
            </p:nvSpPr>
            <p:spPr bwMode="auto">
              <a:xfrm rot="21561996" flipV="1">
                <a:off x="2385" y="3226"/>
                <a:ext cx="119" cy="31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/>
            </p:nvSpPr>
            <p:spPr bwMode="auto">
              <a:xfrm rot="-38004" flipH="1" flipV="1">
                <a:off x="2546" y="3230"/>
                <a:ext cx="1" cy="34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69" name="Line 30"/>
              <p:cNvSpPr>
                <a:spLocks noChangeShapeType="1"/>
              </p:cNvSpPr>
              <p:nvPr/>
            </p:nvSpPr>
            <p:spPr bwMode="auto">
              <a:xfrm rot="-38004" flipH="1" flipV="1">
                <a:off x="2593" y="3233"/>
                <a:ext cx="103" cy="305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70" name="AutoShape 31"/>
              <p:cNvSpPr>
                <a:spLocks noChangeArrowheads="1"/>
              </p:cNvSpPr>
              <p:nvPr/>
            </p:nvSpPr>
            <p:spPr bwMode="auto">
              <a:xfrm>
                <a:off x="2432" y="3643"/>
                <a:ext cx="243" cy="85"/>
              </a:xfrm>
              <a:prstGeom prst="can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Line 32"/>
              <p:cNvSpPr>
                <a:spLocks noChangeShapeType="1"/>
              </p:cNvSpPr>
              <p:nvPr/>
            </p:nvSpPr>
            <p:spPr bwMode="auto">
              <a:xfrm flipV="1">
                <a:off x="2498" y="3581"/>
                <a:ext cx="54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72" name="Line 33"/>
              <p:cNvSpPr>
                <a:spLocks noChangeShapeType="1"/>
              </p:cNvSpPr>
              <p:nvPr/>
            </p:nvSpPr>
            <p:spPr bwMode="auto">
              <a:xfrm>
                <a:off x="2555" y="3584"/>
                <a:ext cx="47" cy="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73" name="Line 34"/>
              <p:cNvSpPr>
                <a:spLocks noChangeShapeType="1"/>
              </p:cNvSpPr>
              <p:nvPr/>
            </p:nvSpPr>
            <p:spPr bwMode="auto">
              <a:xfrm flipV="1">
                <a:off x="2492" y="3606"/>
                <a:ext cx="22" cy="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74" name="Line 35"/>
              <p:cNvSpPr>
                <a:spLocks noChangeShapeType="1"/>
              </p:cNvSpPr>
              <p:nvPr/>
            </p:nvSpPr>
            <p:spPr bwMode="auto">
              <a:xfrm flipH="1" flipV="1">
                <a:off x="2582" y="3588"/>
                <a:ext cx="30" cy="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</p:grpSp>
        <p:grpSp>
          <p:nvGrpSpPr>
            <p:cNvPr id="23" name="Group 36"/>
            <p:cNvGrpSpPr>
              <a:grpSpLocks/>
            </p:cNvGrpSpPr>
            <p:nvPr/>
          </p:nvGrpSpPr>
          <p:grpSpPr bwMode="auto">
            <a:xfrm>
              <a:off x="5585" y="3433"/>
              <a:ext cx="270" cy="568"/>
              <a:chOff x="2385" y="3172"/>
              <a:chExt cx="313" cy="556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 rot="-38004">
                <a:off x="2445" y="3552"/>
                <a:ext cx="209" cy="4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 rot="-38004">
                <a:off x="2414" y="3525"/>
                <a:ext cx="266" cy="5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" name="Oval 39"/>
              <p:cNvSpPr>
                <a:spLocks noChangeArrowheads="1"/>
              </p:cNvSpPr>
              <p:nvPr/>
            </p:nvSpPr>
            <p:spPr bwMode="auto">
              <a:xfrm rot="-38004">
                <a:off x="2390" y="3519"/>
                <a:ext cx="308" cy="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AutoShape 40"/>
              <p:cNvSpPr>
                <a:spLocks noChangeArrowheads="1"/>
              </p:cNvSpPr>
              <p:nvPr/>
            </p:nvSpPr>
            <p:spPr bwMode="auto">
              <a:xfrm rot="-38004">
                <a:off x="2504" y="3172"/>
                <a:ext cx="89" cy="67"/>
              </a:xfrm>
              <a:prstGeom prst="ca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" name="Line 41"/>
              <p:cNvSpPr>
                <a:spLocks noChangeShapeType="1"/>
              </p:cNvSpPr>
              <p:nvPr/>
            </p:nvSpPr>
            <p:spPr bwMode="auto">
              <a:xfrm rot="21561996" flipV="1">
                <a:off x="2385" y="3226"/>
                <a:ext cx="119" cy="31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56" name="Line 42"/>
              <p:cNvSpPr>
                <a:spLocks noChangeShapeType="1"/>
              </p:cNvSpPr>
              <p:nvPr/>
            </p:nvSpPr>
            <p:spPr bwMode="auto">
              <a:xfrm rot="-38004" flipH="1" flipV="1">
                <a:off x="2546" y="3230"/>
                <a:ext cx="1" cy="34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57" name="Line 43"/>
              <p:cNvSpPr>
                <a:spLocks noChangeShapeType="1"/>
              </p:cNvSpPr>
              <p:nvPr/>
            </p:nvSpPr>
            <p:spPr bwMode="auto">
              <a:xfrm rot="-38004" flipH="1" flipV="1">
                <a:off x="2593" y="3233"/>
                <a:ext cx="103" cy="305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58" name="AutoShape 44"/>
              <p:cNvSpPr>
                <a:spLocks noChangeArrowheads="1"/>
              </p:cNvSpPr>
              <p:nvPr/>
            </p:nvSpPr>
            <p:spPr bwMode="auto">
              <a:xfrm>
                <a:off x="2432" y="3643"/>
                <a:ext cx="243" cy="85"/>
              </a:xfrm>
              <a:prstGeom prst="can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Line 45"/>
              <p:cNvSpPr>
                <a:spLocks noChangeShapeType="1"/>
              </p:cNvSpPr>
              <p:nvPr/>
            </p:nvSpPr>
            <p:spPr bwMode="auto">
              <a:xfrm flipV="1">
                <a:off x="2498" y="3581"/>
                <a:ext cx="54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60" name="Line 46"/>
              <p:cNvSpPr>
                <a:spLocks noChangeShapeType="1"/>
              </p:cNvSpPr>
              <p:nvPr/>
            </p:nvSpPr>
            <p:spPr bwMode="auto">
              <a:xfrm>
                <a:off x="2555" y="3584"/>
                <a:ext cx="47" cy="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61" name="Line 47"/>
              <p:cNvSpPr>
                <a:spLocks noChangeShapeType="1"/>
              </p:cNvSpPr>
              <p:nvPr/>
            </p:nvSpPr>
            <p:spPr bwMode="auto">
              <a:xfrm flipV="1">
                <a:off x="2492" y="3606"/>
                <a:ext cx="22" cy="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62" name="Line 48"/>
              <p:cNvSpPr>
                <a:spLocks noChangeShapeType="1"/>
              </p:cNvSpPr>
              <p:nvPr/>
            </p:nvSpPr>
            <p:spPr bwMode="auto">
              <a:xfrm flipH="1" flipV="1">
                <a:off x="2582" y="3588"/>
                <a:ext cx="30" cy="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</p:grpSp>
        <p:grpSp>
          <p:nvGrpSpPr>
            <p:cNvPr id="24" name="Group 49"/>
            <p:cNvGrpSpPr>
              <a:grpSpLocks/>
            </p:cNvGrpSpPr>
            <p:nvPr/>
          </p:nvGrpSpPr>
          <p:grpSpPr bwMode="auto">
            <a:xfrm>
              <a:off x="5299" y="3164"/>
              <a:ext cx="271" cy="568"/>
              <a:chOff x="2385" y="3172"/>
              <a:chExt cx="313" cy="556"/>
            </a:xfrm>
          </p:grpSpPr>
          <p:sp>
            <p:nvSpPr>
              <p:cNvPr id="39" name="Oval 50"/>
              <p:cNvSpPr>
                <a:spLocks noChangeArrowheads="1"/>
              </p:cNvSpPr>
              <p:nvPr/>
            </p:nvSpPr>
            <p:spPr bwMode="auto">
              <a:xfrm rot="-38004">
                <a:off x="2445" y="3552"/>
                <a:ext cx="209" cy="4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Oval 51"/>
              <p:cNvSpPr>
                <a:spLocks noChangeArrowheads="1"/>
              </p:cNvSpPr>
              <p:nvPr/>
            </p:nvSpPr>
            <p:spPr bwMode="auto">
              <a:xfrm rot="-38004">
                <a:off x="2414" y="3525"/>
                <a:ext cx="266" cy="5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 rot="-38004">
                <a:off x="2390" y="3519"/>
                <a:ext cx="308" cy="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AutoShape 53"/>
              <p:cNvSpPr>
                <a:spLocks noChangeArrowheads="1"/>
              </p:cNvSpPr>
              <p:nvPr/>
            </p:nvSpPr>
            <p:spPr bwMode="auto">
              <a:xfrm rot="-38004">
                <a:off x="2504" y="3172"/>
                <a:ext cx="89" cy="67"/>
              </a:xfrm>
              <a:prstGeom prst="ca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" name="Line 54"/>
              <p:cNvSpPr>
                <a:spLocks noChangeShapeType="1"/>
              </p:cNvSpPr>
              <p:nvPr/>
            </p:nvSpPr>
            <p:spPr bwMode="auto">
              <a:xfrm rot="21561996" flipV="1">
                <a:off x="2385" y="3226"/>
                <a:ext cx="119" cy="31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44" name="Line 55"/>
              <p:cNvSpPr>
                <a:spLocks noChangeShapeType="1"/>
              </p:cNvSpPr>
              <p:nvPr/>
            </p:nvSpPr>
            <p:spPr bwMode="auto">
              <a:xfrm rot="-38004" flipH="1" flipV="1">
                <a:off x="2546" y="3230"/>
                <a:ext cx="1" cy="34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45" name="Line 56"/>
              <p:cNvSpPr>
                <a:spLocks noChangeShapeType="1"/>
              </p:cNvSpPr>
              <p:nvPr/>
            </p:nvSpPr>
            <p:spPr bwMode="auto">
              <a:xfrm rot="-38004" flipH="1" flipV="1">
                <a:off x="2593" y="3233"/>
                <a:ext cx="103" cy="305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46" name="AutoShape 57"/>
              <p:cNvSpPr>
                <a:spLocks noChangeArrowheads="1"/>
              </p:cNvSpPr>
              <p:nvPr/>
            </p:nvSpPr>
            <p:spPr bwMode="auto">
              <a:xfrm>
                <a:off x="2432" y="3643"/>
                <a:ext cx="243" cy="85"/>
              </a:xfrm>
              <a:prstGeom prst="can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Line 58"/>
              <p:cNvSpPr>
                <a:spLocks noChangeShapeType="1"/>
              </p:cNvSpPr>
              <p:nvPr/>
            </p:nvSpPr>
            <p:spPr bwMode="auto">
              <a:xfrm flipV="1">
                <a:off x="2498" y="3581"/>
                <a:ext cx="54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48" name="Line 59"/>
              <p:cNvSpPr>
                <a:spLocks noChangeShapeType="1"/>
              </p:cNvSpPr>
              <p:nvPr/>
            </p:nvSpPr>
            <p:spPr bwMode="auto">
              <a:xfrm>
                <a:off x="2555" y="3584"/>
                <a:ext cx="47" cy="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49" name="Line 60"/>
              <p:cNvSpPr>
                <a:spLocks noChangeShapeType="1"/>
              </p:cNvSpPr>
              <p:nvPr/>
            </p:nvSpPr>
            <p:spPr bwMode="auto">
              <a:xfrm flipV="1">
                <a:off x="2492" y="3606"/>
                <a:ext cx="22" cy="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50" name="Line 61"/>
              <p:cNvSpPr>
                <a:spLocks noChangeShapeType="1"/>
              </p:cNvSpPr>
              <p:nvPr/>
            </p:nvSpPr>
            <p:spPr bwMode="auto">
              <a:xfrm flipH="1" flipV="1">
                <a:off x="2582" y="3588"/>
                <a:ext cx="30" cy="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</p:grpSp>
        <p:grpSp>
          <p:nvGrpSpPr>
            <p:cNvPr id="25" name="Group 62"/>
            <p:cNvGrpSpPr>
              <a:grpSpLocks/>
            </p:cNvGrpSpPr>
            <p:nvPr/>
          </p:nvGrpSpPr>
          <p:grpSpPr bwMode="auto">
            <a:xfrm>
              <a:off x="5819" y="3080"/>
              <a:ext cx="272" cy="567"/>
              <a:chOff x="2385" y="3172"/>
              <a:chExt cx="313" cy="556"/>
            </a:xfrm>
          </p:grpSpPr>
          <p:sp>
            <p:nvSpPr>
              <p:cNvPr id="27" name="Oval 63"/>
              <p:cNvSpPr>
                <a:spLocks noChangeArrowheads="1"/>
              </p:cNvSpPr>
              <p:nvPr/>
            </p:nvSpPr>
            <p:spPr bwMode="auto">
              <a:xfrm rot="-38004">
                <a:off x="2445" y="3552"/>
                <a:ext cx="209" cy="4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Oval 64"/>
              <p:cNvSpPr>
                <a:spLocks noChangeArrowheads="1"/>
              </p:cNvSpPr>
              <p:nvPr/>
            </p:nvSpPr>
            <p:spPr bwMode="auto">
              <a:xfrm rot="-38004">
                <a:off x="2414" y="3525"/>
                <a:ext cx="266" cy="5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Oval 65"/>
              <p:cNvSpPr>
                <a:spLocks noChangeArrowheads="1"/>
              </p:cNvSpPr>
              <p:nvPr/>
            </p:nvSpPr>
            <p:spPr bwMode="auto">
              <a:xfrm rot="-38004">
                <a:off x="2390" y="3519"/>
                <a:ext cx="308" cy="5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AutoShape 66"/>
              <p:cNvSpPr>
                <a:spLocks noChangeArrowheads="1"/>
              </p:cNvSpPr>
              <p:nvPr/>
            </p:nvSpPr>
            <p:spPr bwMode="auto">
              <a:xfrm rot="-38004">
                <a:off x="2504" y="3172"/>
                <a:ext cx="89" cy="67"/>
              </a:xfrm>
              <a:prstGeom prst="ca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Line 67"/>
              <p:cNvSpPr>
                <a:spLocks noChangeShapeType="1"/>
              </p:cNvSpPr>
              <p:nvPr/>
            </p:nvSpPr>
            <p:spPr bwMode="auto">
              <a:xfrm rot="21561996" flipV="1">
                <a:off x="2385" y="3226"/>
                <a:ext cx="119" cy="318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32" name="Line 68"/>
              <p:cNvSpPr>
                <a:spLocks noChangeShapeType="1"/>
              </p:cNvSpPr>
              <p:nvPr/>
            </p:nvSpPr>
            <p:spPr bwMode="auto">
              <a:xfrm rot="-38004" flipH="1" flipV="1">
                <a:off x="2546" y="3230"/>
                <a:ext cx="1" cy="34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33" name="Line 69"/>
              <p:cNvSpPr>
                <a:spLocks noChangeShapeType="1"/>
              </p:cNvSpPr>
              <p:nvPr/>
            </p:nvSpPr>
            <p:spPr bwMode="auto">
              <a:xfrm rot="-38004" flipH="1" flipV="1">
                <a:off x="2593" y="3233"/>
                <a:ext cx="103" cy="305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34" name="AutoShape 70"/>
              <p:cNvSpPr>
                <a:spLocks noChangeArrowheads="1"/>
              </p:cNvSpPr>
              <p:nvPr/>
            </p:nvSpPr>
            <p:spPr bwMode="auto">
              <a:xfrm>
                <a:off x="2432" y="3643"/>
                <a:ext cx="243" cy="85"/>
              </a:xfrm>
              <a:prstGeom prst="can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Georgia" panose="02040502050405020303" pitchFamily="18" charset="0"/>
                    <a:cs typeface="Arial" panose="020B0604020202020204" pitchFamily="34" charset="0"/>
                  </a:defRPr>
                </a:lvl9pPr>
              </a:lstStyle>
              <a:p>
                <a:pPr defTabSz="938814" eaLnBrk="1" hangingPunct="1"/>
                <a:endParaRPr lang="en-US" altLang="en-US" sz="2053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71"/>
              <p:cNvSpPr>
                <a:spLocks noChangeShapeType="1"/>
              </p:cNvSpPr>
              <p:nvPr/>
            </p:nvSpPr>
            <p:spPr bwMode="auto">
              <a:xfrm flipV="1">
                <a:off x="2498" y="3581"/>
                <a:ext cx="54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36" name="Line 72"/>
              <p:cNvSpPr>
                <a:spLocks noChangeShapeType="1"/>
              </p:cNvSpPr>
              <p:nvPr/>
            </p:nvSpPr>
            <p:spPr bwMode="auto">
              <a:xfrm>
                <a:off x="2555" y="3584"/>
                <a:ext cx="47" cy="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37" name="Line 73"/>
              <p:cNvSpPr>
                <a:spLocks noChangeShapeType="1"/>
              </p:cNvSpPr>
              <p:nvPr/>
            </p:nvSpPr>
            <p:spPr bwMode="auto">
              <a:xfrm flipV="1">
                <a:off x="2492" y="3606"/>
                <a:ext cx="22" cy="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  <p:sp>
            <p:nvSpPr>
              <p:cNvPr id="38" name="Line 74"/>
              <p:cNvSpPr>
                <a:spLocks noChangeShapeType="1"/>
              </p:cNvSpPr>
              <p:nvPr/>
            </p:nvSpPr>
            <p:spPr bwMode="auto">
              <a:xfrm flipH="1" flipV="1">
                <a:off x="2582" y="3588"/>
                <a:ext cx="30" cy="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2464"/>
              </a:p>
            </p:txBody>
          </p:sp>
        </p:grpSp>
        <p:sp>
          <p:nvSpPr>
            <p:cNvPr id="26" name="Text Box 72"/>
            <p:cNvSpPr txBox="1">
              <a:spLocks noChangeArrowheads="1"/>
            </p:cNvSpPr>
            <p:nvPr/>
          </p:nvSpPr>
          <p:spPr bwMode="auto">
            <a:xfrm>
              <a:off x="5074" y="4215"/>
              <a:ext cx="1668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4572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9144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371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18288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2053">
                  <a:solidFill>
                    <a:srgbClr val="FF0000"/>
                  </a:solidFill>
                  <a:latin typeface="Arial" panose="020B0604020202020204" pitchFamily="34" charset="0"/>
                </a:rPr>
                <a:t>H.E.S.S.-Kollaboration</a:t>
              </a:r>
            </a:p>
          </p:txBody>
        </p:sp>
      </p:grpSp>
      <p:sp>
        <p:nvSpPr>
          <p:cNvPr id="75" name="Rectangle 3"/>
          <p:cNvSpPr txBox="1">
            <a:spLocks noChangeArrowheads="1"/>
          </p:cNvSpPr>
          <p:nvPr/>
        </p:nvSpPr>
        <p:spPr bwMode="auto">
          <a:xfrm>
            <a:off x="401866" y="2562210"/>
            <a:ext cx="4750982" cy="47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881" tIns="46940" rIns="93881" bIns="46940" numCol="1" anchor="t" anchorCtr="0" compatLnSpc="1">
            <a:prstTxWarp prst="textNoShape">
              <a:avLst/>
            </a:prstTxWarp>
          </a:bodyPr>
          <a:lstStyle>
            <a:lvl1pPr marL="336387" indent="-392827" algn="l" defTabSz="650197" rtl="0" eaLnBrk="1" fontAlgn="base" hangingPunct="1">
              <a:lnSpc>
                <a:spcPts val="3413"/>
              </a:lnSpc>
              <a:spcBef>
                <a:spcPts val="676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067859" indent="-392827" algn="l" defTabSz="650197" rtl="0" eaLnBrk="1" fontAlgn="base" hangingPunct="1">
              <a:lnSpc>
                <a:spcPts val="3129"/>
              </a:lnSpc>
              <a:spcBef>
                <a:spcPts val="623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70902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2052183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35470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3576081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73" indent="0" algn="l" defTabSz="65019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055" indent="-352055" defTabSz="938814">
              <a:buClr>
                <a:schemeClr val="bg2"/>
              </a:buClr>
            </a:pPr>
            <a:r>
              <a:rPr lang="de-DE" altLang="en-US" dirty="0" smtClean="0">
                <a:solidFill>
                  <a:schemeClr val="bg1"/>
                </a:solidFill>
              </a:rPr>
              <a:t>Nachweis ultrakurzer Lichtblitze </a:t>
            </a:r>
          </a:p>
          <a:p>
            <a:pPr marL="352055" indent="-352055" defTabSz="938814">
              <a:buClr>
                <a:schemeClr val="bg2"/>
              </a:buClr>
            </a:pPr>
            <a:r>
              <a:rPr lang="de-DE" altLang="en-US" dirty="0" smtClean="0">
                <a:solidFill>
                  <a:schemeClr val="bg1"/>
                </a:solidFill>
              </a:rPr>
              <a:t>Mehrere Teleskope verbessern Richtungsbestimmung</a:t>
            </a:r>
          </a:p>
          <a:p>
            <a:pPr marL="352055" indent="-352055" defTabSz="938814">
              <a:buClr>
                <a:schemeClr val="bg2"/>
              </a:buClr>
            </a:pPr>
            <a:r>
              <a:rPr lang="de-DE" altLang="en-US" dirty="0" smtClean="0">
                <a:solidFill>
                  <a:schemeClr val="bg1"/>
                </a:solidFill>
              </a:rPr>
              <a:t>Benötigt dunkle, klare Nächte</a:t>
            </a:r>
          </a:p>
          <a:p>
            <a:pPr marL="352055" indent="-352055" defTabSz="938814">
              <a:buClr>
                <a:schemeClr val="bg2"/>
              </a:buClr>
            </a:pPr>
            <a:r>
              <a:rPr lang="de-DE" altLang="en-US" dirty="0" smtClean="0">
                <a:solidFill>
                  <a:schemeClr val="bg1"/>
                </a:solidFill>
              </a:rPr>
              <a:t>Beobachtung eines kleinen Teils des Himmels</a:t>
            </a:r>
            <a:endParaRPr lang="de-DE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8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>
                <a:solidFill>
                  <a:schemeClr val="bg1"/>
                </a:solidFill>
              </a:rPr>
              <a:t>U. Katz: Physik am Samstag, 17.01.2015</a:t>
            </a:r>
            <a:endParaRPr lang="de-DE" alt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>
                <a:solidFill>
                  <a:schemeClr val="bg1"/>
                </a:solidFill>
              </a:rPr>
              <a:pPr/>
              <a:t>24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543066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dirty="0">
                <a:solidFill>
                  <a:schemeClr val="tx1"/>
                </a:solidFill>
              </a:rPr>
              <a:t>Das H.E.S.S.-Teleskopsystem in Namibia</a:t>
            </a:r>
            <a:endParaRPr lang="de-DE" altLang="en-US" dirty="0">
              <a:solidFill>
                <a:schemeClr val="bg1"/>
              </a:solidFill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7961956" y="2572544"/>
            <a:ext cx="5042844" cy="170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defTabSz="938814" eaLnBrk="1" hangingPunct="1">
              <a:spcBef>
                <a:spcPct val="20000"/>
              </a:spcBef>
              <a:buFontTx/>
              <a:buChar char="•"/>
            </a:pPr>
            <a:r>
              <a:rPr lang="de-DE" altLang="en-US" sz="3285" dirty="0">
                <a:latin typeface="Arial" panose="020B0604020202020204" pitchFamily="34" charset="0"/>
              </a:rPr>
              <a:t>4 mal 108 m</a:t>
            </a:r>
            <a:r>
              <a:rPr lang="de-DE" altLang="en-US" sz="3285" baseline="30000" dirty="0">
                <a:latin typeface="Arial" panose="020B0604020202020204" pitchFamily="34" charset="0"/>
              </a:rPr>
              <a:t>2</a:t>
            </a:r>
            <a:r>
              <a:rPr lang="de-DE" altLang="en-US" sz="3285" dirty="0">
                <a:latin typeface="Arial" panose="020B0604020202020204" pitchFamily="34" charset="0"/>
              </a:rPr>
              <a:t> Spiegel</a:t>
            </a:r>
          </a:p>
          <a:p>
            <a:pPr defTabSz="938814" eaLnBrk="1" hangingPunct="1">
              <a:spcBef>
                <a:spcPct val="20000"/>
              </a:spcBef>
              <a:buFontTx/>
              <a:buChar char="•"/>
            </a:pPr>
            <a:r>
              <a:rPr lang="de-DE" altLang="en-US" sz="3285" dirty="0">
                <a:latin typeface="Arial" panose="020B0604020202020204" pitchFamily="34" charset="0"/>
              </a:rPr>
              <a:t>1 mal 600 m</a:t>
            </a:r>
            <a:r>
              <a:rPr lang="de-DE" altLang="en-US" sz="3285" baseline="30000" dirty="0">
                <a:latin typeface="Arial" panose="020B0604020202020204" pitchFamily="34" charset="0"/>
              </a:rPr>
              <a:t>2</a:t>
            </a:r>
            <a:r>
              <a:rPr lang="de-DE" altLang="en-US" sz="3285" dirty="0">
                <a:latin typeface="Arial" panose="020B0604020202020204" pitchFamily="34" charset="0"/>
              </a:rPr>
              <a:t> Spiegel</a:t>
            </a:r>
            <a:br>
              <a:rPr lang="de-DE" altLang="en-US" sz="3285" dirty="0">
                <a:latin typeface="Arial" panose="020B0604020202020204" pitchFamily="34" charset="0"/>
              </a:rPr>
            </a:br>
            <a:r>
              <a:rPr lang="de-DE" altLang="en-US" sz="3285" dirty="0">
                <a:latin typeface="Arial" panose="020B0604020202020204" pitchFamily="34" charset="0"/>
              </a:rPr>
              <a:t>(erstes Licht Juli 2012)</a:t>
            </a:r>
          </a:p>
        </p:txBody>
      </p:sp>
    </p:spTree>
    <p:extLst>
      <p:ext uri="{BB962C8B-B14F-4D97-AF65-F5344CB8AC3E}">
        <p14:creationId xmlns:p14="http://schemas.microsoft.com/office/powerpoint/2010/main" val="6810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531342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dirty="0" smtClean="0"/>
              <a:t>Ein eindrucksvolles H.E.S.S.-Ergebnis</a:t>
            </a:r>
            <a:endParaRPr lang="de-DE" altLang="en-US" dirty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7704" y="8164982"/>
            <a:ext cx="12767096" cy="103229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de-DE" altLang="en-US" u="sng" dirty="0" smtClean="0"/>
              <a:t>RX J1713.7-3946: Ein Supernova-Überrest vom Schalentyp</a:t>
            </a:r>
            <a:endParaRPr lang="de-DE" altLang="en-US" dirty="0" smtClean="0"/>
          </a:p>
          <a:p>
            <a:pPr marL="457200" indent="-457200"/>
            <a:r>
              <a:rPr lang="de-DE" altLang="en-US" dirty="0" smtClean="0"/>
              <a:t>Teilchenbeschleunigung … aber welche Teilchen?</a:t>
            </a:r>
            <a:endParaRPr lang="de-DE" altLang="en-US" dirty="0"/>
          </a:p>
        </p:txBody>
      </p:sp>
      <p:pic>
        <p:nvPicPr>
          <p:cNvPr id="10" name="Picture 4" descr="17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4" y="1348408"/>
            <a:ext cx="6949802" cy="66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1713_flux_re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84" y="1564290"/>
            <a:ext cx="6526033" cy="51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62548" y="6882349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H.E.S.S. Collaboration, 2007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16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605856" y="9313335"/>
            <a:ext cx="8195158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>
                <a:solidFill>
                  <a:schemeClr val="tx1"/>
                </a:solidFill>
              </a:rPr>
              <a:t>U. Katz: Physik am Samstag, 17.01.2015</a:t>
            </a:r>
            <a:endParaRPr lang="de-DE" alt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>
                <a:solidFill>
                  <a:schemeClr val="tx1"/>
                </a:solidFill>
              </a:rPr>
              <a:pPr/>
              <a:t>26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92825"/>
            <a:ext cx="9937104" cy="1018151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dirty="0">
                <a:solidFill>
                  <a:schemeClr val="tx1"/>
                </a:solidFill>
              </a:rPr>
              <a:t>Die Zukunft: </a:t>
            </a:r>
            <a:r>
              <a:rPr lang="de-DE" altLang="en-US" sz="3600" dirty="0" smtClean="0">
                <a:solidFill>
                  <a:schemeClr val="tx1"/>
                </a:solidFill>
              </a:rPr>
              <a:t/>
            </a:r>
            <a:br>
              <a:rPr lang="de-DE" altLang="en-US" sz="3600" dirty="0" smtClean="0">
                <a:solidFill>
                  <a:schemeClr val="tx1"/>
                </a:solidFill>
              </a:rPr>
            </a:br>
            <a:r>
              <a:rPr lang="de-DE" altLang="en-US" sz="3600" dirty="0" smtClean="0">
                <a:solidFill>
                  <a:schemeClr val="tx1"/>
                </a:solidFill>
              </a:rPr>
              <a:t>Das </a:t>
            </a:r>
            <a:r>
              <a:rPr lang="de-DE" altLang="en-US" sz="3600" dirty="0">
                <a:solidFill>
                  <a:schemeClr val="tx1"/>
                </a:solidFill>
              </a:rPr>
              <a:t>Cherenkov </a:t>
            </a:r>
            <a:r>
              <a:rPr lang="de-DE" altLang="en-US" sz="3600" dirty="0" err="1" smtClean="0">
                <a:solidFill>
                  <a:schemeClr val="tx1"/>
                </a:solidFill>
              </a:rPr>
              <a:t>Telescope</a:t>
            </a:r>
            <a:r>
              <a:rPr lang="de-DE" altLang="en-US" sz="3600" dirty="0" smtClean="0">
                <a:solidFill>
                  <a:schemeClr val="tx1"/>
                </a:solidFill>
              </a:rPr>
              <a:t> </a:t>
            </a:r>
            <a:r>
              <a:rPr lang="de-DE" altLang="en-US" sz="3600" dirty="0">
                <a:solidFill>
                  <a:schemeClr val="tx1"/>
                </a:solidFill>
              </a:rPr>
              <a:t>Array (CTA)</a:t>
            </a:r>
            <a:endParaRPr lang="de-DE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3728" y="6878683"/>
            <a:ext cx="12367518" cy="191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>
                <a:latin typeface="Helvetica Neue"/>
              </a:rPr>
              <a:t>2 Standorte (Nord- und S</a:t>
            </a:r>
            <a:r>
              <a:rPr lang="de-DE" altLang="en-US" sz="2875" dirty="0">
                <a:latin typeface="Arial" panose="020B0604020202020204" pitchFamily="34" charset="0"/>
              </a:rPr>
              <a:t>ü</a:t>
            </a:r>
            <a:r>
              <a:rPr lang="de-DE" altLang="en-US" sz="2875" dirty="0">
                <a:latin typeface="Helvetica Neue"/>
              </a:rPr>
              <a:t>dhalbkugel)</a:t>
            </a:r>
          </a:p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>
                <a:latin typeface="Helvetica Neue"/>
              </a:rPr>
              <a:t>Verschiedene Teleskopgr</a:t>
            </a:r>
            <a:r>
              <a:rPr lang="de-DE" altLang="en-US" sz="2875" dirty="0">
                <a:latin typeface="Arial" panose="020B0604020202020204" pitchFamily="34" charset="0"/>
              </a:rPr>
              <a:t>öß</a:t>
            </a:r>
            <a:r>
              <a:rPr lang="de-DE" altLang="en-US" sz="2875" dirty="0">
                <a:latin typeface="Helvetica Neue"/>
              </a:rPr>
              <a:t>en </a:t>
            </a:r>
            <a:r>
              <a:rPr lang="de-DE" altLang="en-US" sz="2875" dirty="0">
                <a:latin typeface="Helvetica Neue"/>
                <a:sym typeface="Wingdings" panose="05000000000000000000" pitchFamily="2" charset="2"/>
              </a:rPr>
              <a:t> breiter Energiebereich</a:t>
            </a:r>
          </a:p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>
                <a:latin typeface="Helvetica Neue"/>
                <a:sym typeface="Wingdings" panose="05000000000000000000" pitchFamily="2" charset="2"/>
              </a:rPr>
              <a:t>Viele Teleskope  hohe Empfindlichkeit (10 mal besser als H.E.S.S.)</a:t>
            </a:r>
          </a:p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 smtClean="0">
                <a:latin typeface="Helvetica Neue"/>
              </a:rPr>
              <a:t>Baubeginn 2016 erwartet</a:t>
            </a:r>
            <a:endParaRPr lang="de-DE" altLang="en-US" sz="2875" dirty="0"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244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/>
              <a:t>http://www.isgtw.org/sites/default/files/img_2012/CTA2.jpg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511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605856" y="9313335"/>
            <a:ext cx="8195158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>
                <a:solidFill>
                  <a:schemeClr val="tx1"/>
                </a:solidFill>
              </a:rPr>
              <a:t>U. Katz: Physik am Samstag, 17.01.2015</a:t>
            </a:r>
            <a:endParaRPr lang="de-DE" alt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>
                <a:solidFill>
                  <a:schemeClr val="tx1"/>
                </a:solidFill>
              </a:rPr>
              <a:pPr/>
              <a:t>27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92825"/>
            <a:ext cx="9937104" cy="1018151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dirty="0">
                <a:solidFill>
                  <a:schemeClr val="tx1"/>
                </a:solidFill>
              </a:rPr>
              <a:t>Die Zukunft: </a:t>
            </a:r>
            <a:r>
              <a:rPr lang="de-DE" altLang="en-US" sz="3600" dirty="0" smtClean="0">
                <a:solidFill>
                  <a:schemeClr val="tx1"/>
                </a:solidFill>
              </a:rPr>
              <a:t/>
            </a:r>
            <a:br>
              <a:rPr lang="de-DE" altLang="en-US" sz="3600" dirty="0" smtClean="0">
                <a:solidFill>
                  <a:schemeClr val="tx1"/>
                </a:solidFill>
              </a:rPr>
            </a:br>
            <a:r>
              <a:rPr lang="de-DE" altLang="en-US" sz="3600" dirty="0" smtClean="0">
                <a:solidFill>
                  <a:schemeClr val="tx1"/>
                </a:solidFill>
              </a:rPr>
              <a:t>Das </a:t>
            </a:r>
            <a:r>
              <a:rPr lang="de-DE" altLang="en-US" sz="3600" dirty="0">
                <a:solidFill>
                  <a:schemeClr val="tx1"/>
                </a:solidFill>
              </a:rPr>
              <a:t>Cherenkov </a:t>
            </a:r>
            <a:r>
              <a:rPr lang="de-DE" altLang="en-US" sz="3600" dirty="0" err="1" smtClean="0">
                <a:solidFill>
                  <a:schemeClr val="tx1"/>
                </a:solidFill>
              </a:rPr>
              <a:t>Telescope</a:t>
            </a:r>
            <a:r>
              <a:rPr lang="de-DE" altLang="en-US" sz="3600" dirty="0" smtClean="0">
                <a:solidFill>
                  <a:schemeClr val="tx1"/>
                </a:solidFill>
              </a:rPr>
              <a:t> </a:t>
            </a:r>
            <a:r>
              <a:rPr lang="de-DE" altLang="en-US" sz="3600" dirty="0">
                <a:solidFill>
                  <a:schemeClr val="tx1"/>
                </a:solidFill>
              </a:rPr>
              <a:t>Array (CTA)</a:t>
            </a:r>
            <a:endParaRPr lang="de-DE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3728" y="6878683"/>
            <a:ext cx="12367518" cy="191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>
                <a:latin typeface="Helvetica Neue"/>
              </a:rPr>
              <a:t>2 Standorte (Nord- und S</a:t>
            </a:r>
            <a:r>
              <a:rPr lang="de-DE" altLang="en-US" sz="2875" dirty="0">
                <a:latin typeface="Arial" panose="020B0604020202020204" pitchFamily="34" charset="0"/>
              </a:rPr>
              <a:t>ü</a:t>
            </a:r>
            <a:r>
              <a:rPr lang="de-DE" altLang="en-US" sz="2875" dirty="0">
                <a:latin typeface="Helvetica Neue"/>
              </a:rPr>
              <a:t>dhalbkugel)</a:t>
            </a:r>
          </a:p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>
                <a:latin typeface="Helvetica Neue"/>
              </a:rPr>
              <a:t>Verschiedene Teleskopgr</a:t>
            </a:r>
            <a:r>
              <a:rPr lang="de-DE" altLang="en-US" sz="2875" dirty="0">
                <a:latin typeface="Arial" panose="020B0604020202020204" pitchFamily="34" charset="0"/>
              </a:rPr>
              <a:t>öß</a:t>
            </a:r>
            <a:r>
              <a:rPr lang="de-DE" altLang="en-US" sz="2875" dirty="0">
                <a:latin typeface="Helvetica Neue"/>
              </a:rPr>
              <a:t>en </a:t>
            </a:r>
            <a:r>
              <a:rPr lang="de-DE" altLang="en-US" sz="2875" dirty="0">
                <a:latin typeface="Helvetica Neue"/>
                <a:sym typeface="Wingdings" panose="05000000000000000000" pitchFamily="2" charset="2"/>
              </a:rPr>
              <a:t> breiter Energiebereich</a:t>
            </a:r>
          </a:p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>
                <a:latin typeface="Helvetica Neue"/>
                <a:sym typeface="Wingdings" panose="05000000000000000000" pitchFamily="2" charset="2"/>
              </a:rPr>
              <a:t>Viele Teleskope  hohe Empfindlichkeit (10 mal besser als H.E.S.S.)</a:t>
            </a:r>
          </a:p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 smtClean="0">
                <a:latin typeface="Helvetica Neue"/>
              </a:rPr>
              <a:t>Baubeginn 2016 erwartet</a:t>
            </a:r>
            <a:endParaRPr lang="de-DE" altLang="en-US" sz="2875" dirty="0">
              <a:latin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244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/>
              <a:t>http://www.isgtw.org/sites/default/files/img_2012/CTA2.jpg</a:t>
            </a:r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28" y="1893267"/>
            <a:ext cx="6667500" cy="4772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0392" y="6354622"/>
            <a:ext cx="6236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http://images.iop.org/objects/ccr/cern/53/6/11/CCnew16_06_13.jpg</a:t>
            </a:r>
          </a:p>
        </p:txBody>
      </p:sp>
    </p:spTree>
    <p:extLst>
      <p:ext uri="{BB962C8B-B14F-4D97-AF65-F5344CB8AC3E}">
        <p14:creationId xmlns:p14="http://schemas.microsoft.com/office/powerpoint/2010/main" val="15757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531342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dirty="0"/>
              <a:t>Wie ein Neutrinoteleskop funktioniert</a:t>
            </a:r>
            <a:endParaRPr lang="de-DE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613974"/>
            <a:ext cx="9094688" cy="7079250"/>
            <a:chOff x="83510" y="2170559"/>
            <a:chExt cx="7960326" cy="5934387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10" y="2170559"/>
              <a:ext cx="7960326" cy="593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280725" y="7144947"/>
              <a:ext cx="1823870" cy="613816"/>
            </a:xfrm>
            <a:prstGeom prst="rect">
              <a:avLst/>
            </a:prstGeom>
            <a:solidFill>
              <a:srgbClr val="7A6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3285">
                  <a:solidFill>
                    <a:srgbClr val="990000"/>
                  </a:solidFill>
                  <a:latin typeface="Arial" panose="020B0604020202020204" pitchFamily="34" charset="0"/>
                </a:rPr>
                <a:t>Neutrino</a:t>
              </a:r>
              <a:endParaRPr lang="el-GR" altLang="en-US" sz="3285">
                <a:solidFill>
                  <a:srgbClr val="99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923642" y="6598938"/>
              <a:ext cx="1207740" cy="597856"/>
            </a:xfrm>
            <a:prstGeom prst="rect">
              <a:avLst/>
            </a:prstGeom>
            <a:solidFill>
              <a:srgbClr val="7A6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3285">
                  <a:solidFill>
                    <a:srgbClr val="000066"/>
                  </a:solidFill>
                  <a:latin typeface="Arial" panose="020B0604020202020204" pitchFamily="34" charset="0"/>
                </a:rPr>
                <a:t>Myon</a:t>
              </a:r>
              <a:endParaRPr lang="el-GR" altLang="en-US" sz="3285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134643" y="7348682"/>
              <a:ext cx="1894639" cy="613816"/>
            </a:xfrm>
            <a:prstGeom prst="rect">
              <a:avLst/>
            </a:prstGeom>
            <a:solidFill>
              <a:srgbClr val="7A6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3285" dirty="0">
                  <a:solidFill>
                    <a:srgbClr val="FFFF00"/>
                  </a:solidFill>
                  <a:latin typeface="Arial" panose="020B0604020202020204" pitchFamily="34" charset="0"/>
                </a:rPr>
                <a:t>Reaktion</a:t>
              </a:r>
              <a:endParaRPr lang="el-GR" altLang="en-US" sz="3285" dirty="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5783194" y="7563826"/>
              <a:ext cx="2065802" cy="419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4572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9144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371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18288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2053">
                  <a:solidFill>
                    <a:srgbClr val="FF0000"/>
                  </a:solidFill>
                  <a:latin typeface="Arial" panose="020B0604020202020204" pitchFamily="34" charset="0"/>
                </a:rPr>
                <a:t>antares.in2p3.fr</a:t>
              </a: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2253928" y="7798862"/>
              <a:ext cx="1153954" cy="221663"/>
            </a:xfrm>
            <a:prstGeom prst="rect">
              <a:avLst/>
            </a:prstGeom>
            <a:solidFill>
              <a:srgbClr val="7A6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endParaRPr lang="en-US" altLang="en-US" sz="2053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015660" y="6612027"/>
              <a:ext cx="231443" cy="405839"/>
            </a:xfrm>
            <a:prstGeom prst="rect">
              <a:avLst/>
            </a:prstGeom>
            <a:solidFill>
              <a:srgbClr val="7A6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endParaRPr lang="en-US" altLang="en-US" sz="2053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9310712" y="1854238"/>
            <a:ext cx="3774212" cy="569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 smtClean="0">
                <a:latin typeface="Helvetica Neue"/>
              </a:rPr>
              <a:t>Neutrino kommt durch Erde</a:t>
            </a:r>
          </a:p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 smtClean="0">
                <a:latin typeface="Helvetica Neue"/>
              </a:rPr>
              <a:t>Neutrino-Reaktion </a:t>
            </a:r>
            <a:r>
              <a:rPr lang="de-DE" altLang="en-US" sz="2875" dirty="0">
                <a:latin typeface="Helvetica Neue"/>
              </a:rPr>
              <a:t>erzeugt Myon</a:t>
            </a:r>
          </a:p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>
                <a:latin typeface="Helvetica Neue"/>
              </a:rPr>
              <a:t>Myon fliegt bis zu einige km durch Wasser oder Eis</a:t>
            </a:r>
          </a:p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>
                <a:latin typeface="Helvetica Neue"/>
              </a:rPr>
              <a:t>Erzeugt kurzen blauen Lichtblitz (Cherenkov-Strahlung)</a:t>
            </a:r>
          </a:p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>
                <a:latin typeface="Helvetica Neue"/>
              </a:rPr>
              <a:t>Messung durch hochempfindliche Licht- Sensoren</a:t>
            </a:r>
          </a:p>
        </p:txBody>
      </p:sp>
    </p:spTree>
    <p:extLst>
      <p:ext uri="{BB962C8B-B14F-4D97-AF65-F5344CB8AC3E}">
        <p14:creationId xmlns:p14="http://schemas.microsoft.com/office/powerpoint/2010/main" val="4455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531342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dirty="0" smtClean="0"/>
              <a:t>Signal und Untergrun</a:t>
            </a:r>
            <a:r>
              <a:rPr lang="de-DE" altLang="en-US" sz="3600" dirty="0"/>
              <a:t>d</a:t>
            </a:r>
            <a:endParaRPr lang="de-DE" altLang="en-US" dirty="0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7528243" y="3150711"/>
            <a:ext cx="4197210" cy="4197208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413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8243959" y="3866426"/>
            <a:ext cx="2763520" cy="276352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413"/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10002767" y="4153164"/>
            <a:ext cx="415431" cy="41317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413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V="1">
            <a:off x="8821950" y="7106337"/>
            <a:ext cx="512515" cy="16165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413"/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9214803" y="6830889"/>
            <a:ext cx="295768" cy="336408"/>
          </a:xfrm>
          <a:prstGeom prst="irregularSeal1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413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9395425" y="4546018"/>
            <a:ext cx="729262" cy="22871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413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6934448" y="4448932"/>
            <a:ext cx="3113475" cy="30367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413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H="1">
            <a:off x="10203711" y="1768951"/>
            <a:ext cx="20319" cy="15962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413"/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10063728" y="3268116"/>
            <a:ext cx="295768" cy="336408"/>
          </a:xfrm>
          <a:prstGeom prst="irregularSeal1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3413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H="1">
            <a:off x="10205967" y="3584205"/>
            <a:ext cx="0" cy="55315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3413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9007088" y="7650462"/>
            <a:ext cx="452368" cy="6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3413" b="1"/>
              <a:t>p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10168138" y="7120671"/>
            <a:ext cx="2739853" cy="6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3413" b="1" dirty="0" smtClean="0">
                <a:solidFill>
                  <a:srgbClr val="008080"/>
                </a:solidFill>
              </a:rPr>
              <a:t>Atmosphäre</a:t>
            </a:r>
            <a:endParaRPr lang="de-DE" altLang="en-US" sz="3413" b="1" dirty="0">
              <a:solidFill>
                <a:srgbClr val="008080"/>
              </a:solidFill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8478768" y="4442160"/>
            <a:ext cx="1157689" cy="6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3413" b="1" dirty="0" smtClean="0"/>
              <a:t>Erde</a:t>
            </a:r>
            <a:endParaRPr lang="de-DE" altLang="en-US" sz="3413" b="1" dirty="0"/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235319" y="3432933"/>
            <a:ext cx="436338" cy="6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3413" b="1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7047336" y="6532862"/>
            <a:ext cx="412292" cy="6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3413" b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10199194" y="2125680"/>
            <a:ext cx="452368" cy="6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3413" b="1"/>
              <a:t>p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9765701" y="5489769"/>
            <a:ext cx="412292" cy="6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3413" b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10330146" y="4126071"/>
            <a:ext cx="768159" cy="6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3413" b="1"/>
              <a:t>NT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334829" y="1567990"/>
            <a:ext cx="6534009" cy="7118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36387" indent="-392827" algn="l" defTabSz="650197" rtl="0" eaLnBrk="1" fontAlgn="base" hangingPunct="1">
              <a:lnSpc>
                <a:spcPts val="3413"/>
              </a:lnSpc>
              <a:spcBef>
                <a:spcPts val="676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067859" indent="-392827" algn="l" defTabSz="650197" rtl="0" eaLnBrk="1" fontAlgn="base" hangingPunct="1">
              <a:lnSpc>
                <a:spcPts val="3129"/>
              </a:lnSpc>
              <a:spcBef>
                <a:spcPts val="623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70902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2052183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35470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3576081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73" indent="0" algn="l" defTabSz="65019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8292" indent="-668292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de-DE" altLang="en-US" sz="2844" dirty="0" smtClean="0"/>
              <a:t>Atmosphärische Neutrinos aus Wechselwirkung von p/Kernen in Atmosphäre unter NT</a:t>
            </a:r>
            <a:br>
              <a:rPr lang="de-DE" altLang="en-US" sz="2844" dirty="0" smtClean="0"/>
            </a:br>
            <a:r>
              <a:rPr lang="de-DE" altLang="en-US" sz="2844" dirty="0" smtClean="0">
                <a:sym typeface="Wingdings" panose="05000000000000000000" pitchFamily="2" charset="2"/>
              </a:rPr>
              <a:t> 	von kosmischen Neutrinos 	nicht unterscheidbar </a:t>
            </a:r>
            <a:endParaRPr lang="de-DE" altLang="en-US" sz="2844" dirty="0" smtClean="0"/>
          </a:p>
          <a:p>
            <a:pPr marL="668292" indent="-668292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  <a:tabLst>
                <a:tab pos="1254125" algn="l"/>
              </a:tabLst>
            </a:pPr>
            <a:r>
              <a:rPr lang="de-DE" altLang="en-US" sz="2844" dirty="0" smtClean="0"/>
              <a:t>Atmosphärische Myonen aus Wechselwirkung von p/Kernen in Atmosphäre über NT</a:t>
            </a:r>
            <a:br>
              <a:rPr lang="de-DE" altLang="en-US" sz="2844" dirty="0" smtClean="0"/>
            </a:br>
            <a:r>
              <a:rPr lang="de-DE" altLang="en-US" sz="2844" dirty="0" smtClean="0">
                <a:sym typeface="Wingdings" panose="05000000000000000000" pitchFamily="2" charset="2"/>
              </a:rPr>
              <a:t> 	gefährlich, wenn falsch 	rekonstruiert</a:t>
            </a:r>
          </a:p>
          <a:p>
            <a:pPr marL="668292" indent="-668292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  <a:tabLst>
                <a:tab pos="1254125" algn="l"/>
              </a:tabLst>
            </a:pPr>
            <a:r>
              <a:rPr lang="de-DE" altLang="en-US" sz="2844" dirty="0" smtClean="0">
                <a:sym typeface="Wingdings" panose="05000000000000000000" pitchFamily="2" charset="2"/>
              </a:rPr>
              <a:t>Signal = </a:t>
            </a:r>
            <a:br>
              <a:rPr lang="de-DE" altLang="en-US" sz="2844" dirty="0" smtClean="0">
                <a:sym typeface="Wingdings" panose="05000000000000000000" pitchFamily="2" charset="2"/>
              </a:rPr>
            </a:br>
            <a:r>
              <a:rPr lang="de-DE" altLang="en-US" sz="2844" dirty="0" smtClean="0">
                <a:sym typeface="Wingdings" panose="05000000000000000000" pitchFamily="2" charset="2"/>
              </a:rPr>
              <a:t>Häufung von Ereignissen aus </a:t>
            </a:r>
            <a:r>
              <a:rPr lang="de-DE" altLang="en-US" sz="2844" dirty="0" smtClean="0"/>
              <a:t>bestimmten Himmelsrichtungen oder mit sehr hoher Energie</a:t>
            </a:r>
            <a:endParaRPr lang="de-DE" altLang="en-US" sz="2844" dirty="0"/>
          </a:p>
        </p:txBody>
      </p:sp>
    </p:spTree>
    <p:extLst>
      <p:ext uri="{BB962C8B-B14F-4D97-AF65-F5344CB8AC3E}">
        <p14:creationId xmlns:p14="http://schemas.microsoft.com/office/powerpoint/2010/main" val="38588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Arial Bold" charset="0"/>
                <a:ea typeface="ヒラギノ角ゴ ProN W6" charset="0"/>
                <a:cs typeface="ヒラギノ角ゴ ProN W6" charset="0"/>
              </a:rPr>
              <a:t>Teilchen – was für Teilchen?</a:t>
            </a:r>
            <a:endParaRPr lang="de-DE" dirty="0">
              <a:latin typeface="Arial Bold" charset="0"/>
              <a:ea typeface="ヒラギノ角ゴ ProN W6" charset="0"/>
              <a:cs typeface="ヒラギノ角ゴ ProN W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>
                <a:solidFill>
                  <a:schemeClr val="tx1"/>
                </a:solidFill>
              </a:rPr>
              <a:t>U. Katz: Physik am Samstag, 17.01.2015</a:t>
            </a:r>
            <a:endParaRPr lang="de-DE" alt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>
                <a:solidFill>
                  <a:schemeClr val="tx1"/>
                </a:solidFill>
              </a:rPr>
              <a:pPr/>
              <a:t>30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196280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dirty="0" smtClean="0"/>
              <a:t>IceCube: </a:t>
            </a:r>
            <a:br>
              <a:rPr lang="de-DE" altLang="en-US" sz="3600" dirty="0" smtClean="0"/>
            </a:br>
            <a:r>
              <a:rPr lang="de-DE" altLang="en-US" sz="3600" dirty="0" smtClean="0"/>
              <a:t>Das derzeit größte Neutrinoteleskop</a:t>
            </a:r>
            <a:endParaRPr lang="de-DE" altLang="en-US" dirty="0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97744" y="2123112"/>
            <a:ext cx="5616624" cy="181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 smtClean="0">
                <a:latin typeface="Helvetica Neue"/>
              </a:rPr>
              <a:t>1 Kubikkilometer</a:t>
            </a:r>
          </a:p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 smtClean="0">
                <a:latin typeface="Helvetica Neue"/>
              </a:rPr>
              <a:t>Fast 6000 optische Module</a:t>
            </a:r>
          </a:p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 smtClean="0">
                <a:latin typeface="Helvetica Neue"/>
              </a:rPr>
              <a:t>Vollständig aufgebaut seit 2011</a:t>
            </a:r>
            <a:endParaRPr lang="de-DE" altLang="en-US" sz="2875" dirty="0"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757079"/>
            <a:ext cx="1053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http://</a:t>
            </a:r>
            <a:r>
              <a:rPr lang="en-GB" sz="1800" dirty="0"/>
              <a:t>icestories.exploratorium.edu/dispatches/wp-content/uploads/2008/11/Ice_Cube_Aerial_zoom.jpg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553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>
                <a:solidFill>
                  <a:schemeClr val="tx1"/>
                </a:solidFill>
              </a:rPr>
              <a:t>U. Katz: Physik am Samstag, 17.01.2015</a:t>
            </a:r>
            <a:endParaRPr lang="de-DE" alt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>
                <a:solidFill>
                  <a:schemeClr val="tx1"/>
                </a:solidFill>
              </a:rPr>
              <a:pPr/>
              <a:t>31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196280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dirty="0" smtClean="0"/>
              <a:t>IceCube: </a:t>
            </a:r>
            <a:br>
              <a:rPr lang="de-DE" altLang="en-US" sz="3600" dirty="0" smtClean="0"/>
            </a:br>
            <a:r>
              <a:rPr lang="de-DE" altLang="en-US" sz="3600" dirty="0" smtClean="0"/>
              <a:t>Das derzeit größte Neutrinoteleskop</a:t>
            </a:r>
            <a:endParaRPr lang="de-DE" altLang="en-US" dirty="0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97744" y="2123112"/>
            <a:ext cx="5616624" cy="181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 smtClean="0">
                <a:latin typeface="Helvetica Neue"/>
              </a:rPr>
              <a:t>1 Kubikkilometer</a:t>
            </a:r>
          </a:p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 smtClean="0">
                <a:latin typeface="Helvetica Neue"/>
              </a:rPr>
              <a:t>Fast 6000 optische Module</a:t>
            </a:r>
          </a:p>
          <a:p>
            <a:pPr defTabSz="938814" eaLnBrk="1" hangingPunct="1">
              <a:lnSpc>
                <a:spcPct val="85000"/>
              </a:lnSpc>
              <a:spcBef>
                <a:spcPct val="15000"/>
              </a:spcBef>
              <a:buFontTx/>
              <a:buChar char="•"/>
            </a:pPr>
            <a:r>
              <a:rPr lang="de-DE" altLang="en-US" sz="2875" dirty="0" smtClean="0">
                <a:latin typeface="Helvetica Neue"/>
              </a:rPr>
              <a:t>Vollständig aufgebaut seit 2011</a:t>
            </a:r>
            <a:endParaRPr lang="de-DE" altLang="en-US" sz="2875" dirty="0">
              <a:latin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757079"/>
            <a:ext cx="1053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http://</a:t>
            </a:r>
            <a:r>
              <a:rPr lang="en-GB" sz="1800" dirty="0"/>
              <a:t>icestories.exploratorium.edu/dispatches/wp-content/uploads/2008/11/Ice_Cube_Aerial_zoom.jpg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93" y="1360493"/>
            <a:ext cx="5987751" cy="7270240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r="14485"/>
          <a:stretch>
            <a:fillRect/>
          </a:stretch>
        </p:blipFill>
        <p:spPr bwMode="auto">
          <a:xfrm>
            <a:off x="4558183" y="5718965"/>
            <a:ext cx="2709163" cy="284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7222480" y="5596880"/>
            <a:ext cx="1224136" cy="14401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192257" y="5653870"/>
            <a:ext cx="1254359" cy="288989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1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4518" y="456443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dirty="0" smtClean="0"/>
              <a:t>Ein optisches Modul besteht aus …</a:t>
            </a:r>
            <a:endParaRPr lang="de-DE" altLang="en-US" dirty="0"/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7150472" y="1953404"/>
            <a:ext cx="4824536" cy="7118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36387" indent="-392827" algn="l" defTabSz="650197" rtl="0" eaLnBrk="1" fontAlgn="base" hangingPunct="1">
              <a:lnSpc>
                <a:spcPts val="3413"/>
              </a:lnSpc>
              <a:spcBef>
                <a:spcPts val="676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067859" indent="-392827" algn="l" defTabSz="650197" rtl="0" eaLnBrk="1" fontAlgn="base" hangingPunct="1">
              <a:lnSpc>
                <a:spcPts val="3129"/>
              </a:lnSpc>
              <a:spcBef>
                <a:spcPts val="623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70902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2052183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35470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3576081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73" indent="0" algn="l" defTabSz="65019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de-DE" altLang="en-US" sz="2844" dirty="0" err="1" smtClean="0"/>
              <a:t>Photosensor</a:t>
            </a:r>
            <a:r>
              <a:rPr lang="de-DE" altLang="en-US" sz="2844" dirty="0" smtClean="0"/>
              <a:t/>
            </a:r>
            <a:br>
              <a:rPr lang="de-DE" altLang="en-US" sz="2844" dirty="0" smtClean="0"/>
            </a:br>
            <a:r>
              <a:rPr lang="de-DE" altLang="en-US" sz="2844" dirty="0" smtClean="0"/>
              <a:t>(</a:t>
            </a:r>
            <a:r>
              <a:rPr lang="de-DE" altLang="en-US" sz="2844" dirty="0" err="1" smtClean="0"/>
              <a:t>Photomultiplier</a:t>
            </a:r>
            <a:r>
              <a:rPr lang="de-DE" altLang="en-US" sz="2844" dirty="0" smtClean="0"/>
              <a:t> Tube, PMT)</a:t>
            </a:r>
          </a:p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  <a:buNone/>
            </a:pPr>
            <a:endParaRPr lang="de-DE" altLang="en-US" sz="2844" dirty="0"/>
          </a:p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de-DE" altLang="en-US" sz="2844" dirty="0" smtClean="0"/>
              <a:t>+</a:t>
            </a:r>
          </a:p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  <a:buNone/>
            </a:pPr>
            <a:endParaRPr lang="de-DE" altLang="en-US" sz="2844" dirty="0"/>
          </a:p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de-DE" altLang="en-US" sz="2844" dirty="0" smtClean="0"/>
              <a:t>Elektronikkomponenten</a:t>
            </a:r>
            <a:br>
              <a:rPr lang="de-DE" altLang="en-US" sz="2844" dirty="0" smtClean="0"/>
            </a:br>
            <a:r>
              <a:rPr lang="de-DE" altLang="en-US" sz="2844" dirty="0" smtClean="0"/>
              <a:t>Spannungsversorgung</a:t>
            </a:r>
            <a:br>
              <a:rPr lang="de-DE" altLang="en-US" sz="2844" dirty="0" smtClean="0"/>
            </a:br>
            <a:r>
              <a:rPr lang="de-DE" altLang="en-US" sz="2844" dirty="0" err="1" smtClean="0"/>
              <a:t>Kalibrationsgeräten</a:t>
            </a:r>
            <a:endParaRPr lang="de-DE" altLang="en-US" sz="2844" dirty="0" smtClean="0"/>
          </a:p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  <a:buNone/>
            </a:pPr>
            <a:endParaRPr lang="de-DE" altLang="en-US" sz="2844" dirty="0"/>
          </a:p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de-DE" altLang="en-US" sz="2844" dirty="0" smtClean="0"/>
              <a:t>+</a:t>
            </a:r>
          </a:p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  <a:buNone/>
            </a:pPr>
            <a:endParaRPr lang="de-DE" altLang="en-US" sz="2844" dirty="0"/>
          </a:p>
          <a:p>
            <a:pPr marL="0" indent="0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de-DE" altLang="en-US" sz="2844" dirty="0" smtClean="0"/>
              <a:t>Glaskugel</a:t>
            </a:r>
          </a:p>
        </p:txBody>
      </p:sp>
      <p:pic>
        <p:nvPicPr>
          <p:cNvPr id="40" name="Picture 2" descr="antares_pm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9" y="1635483"/>
            <a:ext cx="6184054" cy="463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antares_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6" b="18382"/>
          <a:stretch>
            <a:fillRect/>
          </a:stretch>
        </p:blipFill>
        <p:spPr bwMode="auto">
          <a:xfrm>
            <a:off x="666758" y="6516374"/>
            <a:ext cx="6249529" cy="255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3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8996" y="507285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dirty="0" smtClean="0"/>
              <a:t>IceCube: Suche nach Neutrino-Quellen</a:t>
            </a:r>
            <a:endParaRPr lang="de-DE" altLang="en-US" dirty="0"/>
          </a:p>
        </p:txBody>
      </p: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164819" y="1492424"/>
            <a:ext cx="12535182" cy="7574845"/>
            <a:chOff x="73" y="428"/>
            <a:chExt cx="5552" cy="3355"/>
          </a:xfrm>
        </p:grpSpPr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51"/>
            <a:stretch>
              <a:fillRect/>
            </a:stretch>
          </p:blipFill>
          <p:spPr bwMode="auto">
            <a:xfrm>
              <a:off x="73" y="428"/>
              <a:ext cx="5552" cy="3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"/>
            <p:cNvSpPr>
              <a:spLocks/>
            </p:cNvSpPr>
            <p:nvPr/>
          </p:nvSpPr>
          <p:spPr bwMode="auto">
            <a:xfrm>
              <a:off x="866" y="635"/>
              <a:ext cx="990" cy="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429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22288" indent="-201613" defTabSz="6429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03275" indent="-160338" defTabSz="6429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25538" indent="-161925" defTabSz="6429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46213" indent="-160338" defTabSz="6429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03413" indent="-160338" defTabSz="6429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360613" indent="-160338" defTabSz="6429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17813" indent="-160338" defTabSz="6429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275013" indent="-160338" defTabSz="6429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18">
                <a:solidFill>
                  <a:srgbClr val="000000"/>
                </a:solidFill>
                <a:ea typeface="ヒラギノ角ゴ ProN W3" pitchFamily="-84" charset="-128"/>
                <a:sym typeface="Arial" panose="020B0604020202020204" pitchFamily="34" charset="0"/>
              </a:endParaRPr>
            </a:p>
          </p:txBody>
        </p:sp>
      </p:grp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1955237" y="4772975"/>
            <a:ext cx="93178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3413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rot="10800000" flipH="1">
            <a:off x="1320801" y="4847482"/>
            <a:ext cx="0" cy="2424853"/>
          </a:xfrm>
          <a:prstGeom prst="line">
            <a:avLst/>
          </a:prstGeom>
          <a:noFill/>
          <a:ln w="38100">
            <a:solidFill>
              <a:srgbClr val="002D99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3413"/>
          </a:p>
        </p:txBody>
      </p:sp>
      <p:sp>
        <p:nvSpPr>
          <p:cNvPr id="26" name="Rectangle 14"/>
          <p:cNvSpPr>
            <a:spLocks/>
          </p:cNvSpPr>
          <p:nvPr/>
        </p:nvSpPr>
        <p:spPr bwMode="auto">
          <a:xfrm rot="16200000">
            <a:off x="25097" y="5793653"/>
            <a:ext cx="2112758" cy="4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201613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3275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indent="-161925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46213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44" dirty="0">
                <a:solidFill>
                  <a:srgbClr val="002D99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atm. </a:t>
            </a:r>
            <a:r>
              <a:rPr lang="en-US" altLang="en-US" sz="2844" dirty="0" err="1" smtClean="0">
                <a:solidFill>
                  <a:srgbClr val="002D99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Myonen</a:t>
            </a:r>
            <a:endParaRPr lang="en-US" altLang="en-US" sz="2844" dirty="0">
              <a:solidFill>
                <a:srgbClr val="002D99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7" name="Rectangle 15"/>
          <p:cNvSpPr>
            <a:spLocks/>
          </p:cNvSpPr>
          <p:nvPr/>
        </p:nvSpPr>
        <p:spPr bwMode="auto">
          <a:xfrm>
            <a:off x="1587218" y="6990112"/>
            <a:ext cx="1527662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201613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3275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indent="-161925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46213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18">
                <a:solidFill>
                  <a:srgbClr val="002D99"/>
                </a:solidFill>
                <a:latin typeface="Arial Bold" charset="0"/>
                <a:ea typeface="ＭＳ Ｐゴシック" panose="020B0600070205080204" pitchFamily="34" charset="-128"/>
                <a:sym typeface="Arial Bold" charset="0"/>
              </a:rPr>
              <a:t>PeV − EeV</a:t>
            </a: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H="1">
            <a:off x="1323058" y="2153953"/>
            <a:ext cx="0" cy="2619022"/>
          </a:xfrm>
          <a:prstGeom prst="line">
            <a:avLst/>
          </a:prstGeom>
          <a:noFill/>
          <a:ln w="38100">
            <a:solidFill>
              <a:srgbClr val="66008D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 sz="3413"/>
          </a:p>
        </p:txBody>
      </p:sp>
      <p:sp>
        <p:nvSpPr>
          <p:cNvPr id="29" name="Rectangle 17"/>
          <p:cNvSpPr>
            <a:spLocks/>
          </p:cNvSpPr>
          <p:nvPr/>
        </p:nvSpPr>
        <p:spPr bwMode="auto">
          <a:xfrm rot="16200000">
            <a:off x="-101833" y="3254109"/>
            <a:ext cx="2375650" cy="4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201613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3275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indent="-161925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46213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44" dirty="0">
                <a:solidFill>
                  <a:srgbClr val="66008D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atm. </a:t>
            </a:r>
            <a:r>
              <a:rPr lang="en-US" altLang="en-US" sz="2844" dirty="0" smtClean="0">
                <a:solidFill>
                  <a:srgbClr val="66008D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Neutrinos</a:t>
            </a:r>
            <a:endParaRPr lang="en-US" altLang="en-US" sz="2844" dirty="0">
              <a:solidFill>
                <a:srgbClr val="66008D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30" name="Rectangle 18"/>
          <p:cNvSpPr>
            <a:spLocks/>
          </p:cNvSpPr>
          <p:nvPr/>
        </p:nvSpPr>
        <p:spPr bwMode="auto">
          <a:xfrm>
            <a:off x="1591734" y="2108797"/>
            <a:ext cx="1475660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201613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3275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indent="-161925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46213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18" dirty="0">
                <a:solidFill>
                  <a:srgbClr val="66008D"/>
                </a:solidFill>
                <a:latin typeface="Arial Bold" charset="0"/>
                <a:ea typeface="ＭＳ Ｐゴシック" panose="020B0600070205080204" pitchFamily="34" charset="-128"/>
                <a:sym typeface="Arial Bold" charset="0"/>
              </a:rPr>
              <a:t>TeV − PeV</a:t>
            </a:r>
          </a:p>
        </p:txBody>
      </p:sp>
      <p:sp>
        <p:nvSpPr>
          <p:cNvPr id="34" name="Rectangle 21"/>
          <p:cNvSpPr>
            <a:spLocks/>
          </p:cNvSpPr>
          <p:nvPr/>
        </p:nvSpPr>
        <p:spPr bwMode="auto">
          <a:xfrm>
            <a:off x="5474245" y="5623464"/>
            <a:ext cx="292120" cy="29194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201613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3275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indent="-161925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46213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18">
              <a:solidFill>
                <a:srgbClr val="000000"/>
              </a:solidFill>
              <a:ea typeface="ヒラギノ角ゴ ProN W3" pitchFamily="-84" charset="-128"/>
              <a:sym typeface="Arial" panose="020B0604020202020204" pitchFamily="34" charset="0"/>
            </a:endParaRPr>
          </a:p>
        </p:txBody>
      </p:sp>
      <p:sp>
        <p:nvSpPr>
          <p:cNvPr id="38" name="Rectangle 25"/>
          <p:cNvSpPr>
            <a:spLocks/>
          </p:cNvSpPr>
          <p:nvPr/>
        </p:nvSpPr>
        <p:spPr bwMode="auto">
          <a:xfrm>
            <a:off x="10337498" y="4424583"/>
            <a:ext cx="292120" cy="29194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indent="-201613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03275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indent="-161925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46213" indent="-160338" defTabSz="642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18">
              <a:solidFill>
                <a:srgbClr val="000000"/>
              </a:solidFill>
              <a:ea typeface="ヒラギノ角ゴ ProN W3" pitchFamily="-84" charset="-128"/>
              <a:sym typeface="Arial" panose="020B0604020202020204" pitchFamily="34" charset="0"/>
            </a:endParaRPr>
          </a:p>
        </p:txBody>
      </p: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9683610" y="4407214"/>
            <a:ext cx="3321190" cy="3540196"/>
            <a:chOff x="4289" y="1719"/>
            <a:chExt cx="1471" cy="1568"/>
          </a:xfrm>
        </p:grpSpPr>
        <p:pic>
          <p:nvPicPr>
            <p:cNvPr id="40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" y="2029"/>
              <a:ext cx="1471" cy="1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Line 29"/>
            <p:cNvSpPr>
              <a:spLocks noChangeShapeType="1"/>
            </p:cNvSpPr>
            <p:nvPr/>
          </p:nvSpPr>
          <p:spPr bwMode="auto">
            <a:xfrm flipH="1">
              <a:off x="4307" y="1719"/>
              <a:ext cx="283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3413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4705" y="1719"/>
              <a:ext cx="754" cy="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3413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12846" y="1638364"/>
            <a:ext cx="3012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Lange keine </a:t>
            </a:r>
          </a:p>
          <a:p>
            <a:pPr algn="ctr"/>
            <a:r>
              <a:rPr lang="de-DE" dirty="0" smtClean="0"/>
              <a:t>signifikanten Signale</a:t>
            </a:r>
          </a:p>
          <a:p>
            <a:pPr algn="ctr"/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27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" y="6250508"/>
            <a:ext cx="3940043" cy="2955032"/>
          </a:xfrm>
          <a:prstGeom prst="rect">
            <a:avLst/>
          </a:prstGeom>
        </p:spPr>
      </p:pic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531342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dirty="0" smtClean="0"/>
              <a:t>Aber dann: Erste kosmische Neutrinos!</a:t>
            </a:r>
            <a:endParaRPr lang="de-DE" altLang="en-US" dirty="0"/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80321" y="1886202"/>
            <a:ext cx="3586017" cy="3782686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36387" indent="-392827" algn="l" defTabSz="650197" rtl="0" eaLnBrk="1" fontAlgn="base" hangingPunct="1">
              <a:lnSpc>
                <a:spcPts val="3413"/>
              </a:lnSpc>
              <a:spcBef>
                <a:spcPts val="676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067859" indent="-392827" algn="l" defTabSz="650197" rtl="0" eaLnBrk="1" fontAlgn="base" hangingPunct="1">
              <a:lnSpc>
                <a:spcPts val="3129"/>
              </a:lnSpc>
              <a:spcBef>
                <a:spcPts val="623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70902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2052183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35470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3576081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73" indent="0" algn="l" defTabSz="65019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8292" indent="-668292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de-DE" altLang="en-US" sz="2844" dirty="0" smtClean="0"/>
              <a:t>Anhäufung von Ereignissen bei sehr hohen Energien</a:t>
            </a:r>
          </a:p>
          <a:p>
            <a:pPr marL="668292" indent="-668292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de-DE" altLang="en-US" sz="2844" dirty="0" smtClean="0"/>
              <a:t>Inzwischen sehr signifikant – keine Zweifel mehr möglich</a:t>
            </a:r>
          </a:p>
        </p:txBody>
      </p:sp>
      <p:pic>
        <p:nvPicPr>
          <p:cNvPr id="40" name="Picture 14" descr="IC_erni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60" y="1881084"/>
            <a:ext cx="9243041" cy="66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8672311" y="7813841"/>
            <a:ext cx="4404478" cy="74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9144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371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18288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defTabSz="938814" eaLnBrk="1" hangingPunct="1"/>
            <a:r>
              <a:rPr lang="de-DE" altLang="en-US" sz="2053">
                <a:solidFill>
                  <a:srgbClr val="FF0000"/>
                </a:solidFill>
                <a:latin typeface="Arial" panose="020B0604020202020204" pitchFamily="34" charset="0"/>
              </a:rPr>
              <a:t>IceCube-Kollaboration</a:t>
            </a:r>
            <a:br>
              <a:rPr lang="de-DE" altLang="en-US" sz="2053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de-DE" altLang="en-US" sz="2053">
                <a:solidFill>
                  <a:srgbClr val="FF0000"/>
                </a:solidFill>
                <a:latin typeface="Arial" panose="020B0604020202020204" pitchFamily="34" charset="0"/>
              </a:rPr>
              <a:t>Science 342 (2013) 6161, 1242856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61760" y="8072583"/>
            <a:ext cx="4302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Energie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GB" dirty="0" smtClean="0">
                <a:solidFill>
                  <a:schemeClr val="bg1"/>
                </a:solidFill>
              </a:rPr>
              <a:t> 1.1 PeV = 1100 TeV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3942" y="6323868"/>
            <a:ext cx="2772270" cy="280831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22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531342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dirty="0" smtClean="0"/>
              <a:t>… und neue Rätsel</a:t>
            </a:r>
            <a:endParaRPr lang="de-DE" altLang="en-US" dirty="0"/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806485" y="7541096"/>
            <a:ext cx="11665296" cy="1440161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36387" indent="-392827" algn="l" defTabSz="650197" rtl="0" eaLnBrk="1" fontAlgn="base" hangingPunct="1">
              <a:lnSpc>
                <a:spcPts val="3413"/>
              </a:lnSpc>
              <a:spcBef>
                <a:spcPts val="676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067859" indent="-392827" algn="l" defTabSz="650197" rtl="0" eaLnBrk="1" fontAlgn="base" hangingPunct="1">
              <a:lnSpc>
                <a:spcPts val="3129"/>
              </a:lnSpc>
              <a:spcBef>
                <a:spcPts val="623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70902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2052183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35470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3576081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73" indent="0" algn="l" defTabSz="65019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8292" indent="-668292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de-DE" altLang="en-US" sz="2844" dirty="0" smtClean="0"/>
              <a:t>Unklar, wo die Quellen sind</a:t>
            </a:r>
          </a:p>
          <a:p>
            <a:pPr marL="668292" indent="-668292">
              <a:lnSpc>
                <a:spcPct val="95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de-DE" altLang="en-US" sz="2844" dirty="0" smtClean="0"/>
              <a:t>Wir müssen diese Karte mit einem Blick „von Norden“ ergänzen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16" y="1420416"/>
            <a:ext cx="10032741" cy="571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531342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sz="3600" dirty="0" smtClean="0">
                <a:solidFill>
                  <a:schemeClr val="bg1"/>
                </a:solidFill>
              </a:rPr>
              <a:t>Im Mittelmeer bei Toulon: ANTARES</a:t>
            </a:r>
            <a:endParaRPr lang="de-DE" altLang="en-US" dirty="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101800" y="1892346"/>
            <a:ext cx="8278152" cy="6027286"/>
            <a:chOff x="633" y="385"/>
            <a:chExt cx="5079" cy="3699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633" y="4059"/>
              <a:ext cx="5079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464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901" y="3787"/>
              <a:ext cx="67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2464">
                  <a:solidFill>
                    <a:schemeClr val="bg1"/>
                  </a:solidFill>
                  <a:latin typeface="Arial" panose="020B0604020202020204" pitchFamily="34" charset="0"/>
                </a:rPr>
                <a:t>200 m</a:t>
              </a: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1631" y="385"/>
              <a:ext cx="317" cy="35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464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132" y="1836"/>
              <a:ext cx="67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2464" dirty="0">
                  <a:solidFill>
                    <a:schemeClr val="bg1"/>
                  </a:solidFill>
                  <a:latin typeface="Arial" panose="020B0604020202020204" pitchFamily="34" charset="0"/>
                </a:rPr>
                <a:t>400 m</a:t>
              </a: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06856" y="8693224"/>
            <a:ext cx="2065802" cy="41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9144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371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18288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defTabSz="938814" eaLnBrk="1" hangingPunct="1"/>
            <a:r>
              <a:rPr lang="de-DE" altLang="en-US" sz="2053" dirty="0">
                <a:solidFill>
                  <a:srgbClr val="FF0000"/>
                </a:solidFill>
                <a:latin typeface="Arial" panose="020B0604020202020204" pitchFamily="34" charset="0"/>
              </a:rPr>
              <a:t>antares.in2p3.fr</a:t>
            </a: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8731318" y="817768"/>
            <a:ext cx="4024313" cy="4419071"/>
          </a:xfrm>
          <a:prstGeom prst="rect">
            <a:avLst/>
          </a:prstGeom>
          <a:gradFill rotWithShape="1">
            <a:gsLst>
              <a:gs pos="0">
                <a:schemeClr val="tx2">
                  <a:alpha val="12000"/>
                </a:schemeClr>
              </a:gs>
              <a:gs pos="100000">
                <a:srgbClr val="767676">
                  <a:alpha val="78999"/>
                </a:srgbClr>
              </a:gs>
            </a:gsLst>
            <a:lin ang="5400000" scaled="1"/>
          </a:gra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36387" indent="-392827" algn="l" defTabSz="650197" rtl="0" eaLnBrk="1" fontAlgn="base" hangingPunct="1">
              <a:lnSpc>
                <a:spcPts val="3413"/>
              </a:lnSpc>
              <a:spcBef>
                <a:spcPts val="676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067859" indent="-392827" algn="l" defTabSz="650197" rtl="0" eaLnBrk="1" fontAlgn="base" hangingPunct="1">
              <a:lnSpc>
                <a:spcPts val="3129"/>
              </a:lnSpc>
              <a:spcBef>
                <a:spcPts val="623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70902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2052183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35470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3576081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73" indent="0" algn="l" defTabSz="65019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>
              <a:buClr>
                <a:schemeClr val="bg2"/>
              </a:buClr>
            </a:pPr>
            <a:r>
              <a:rPr lang="de-DE" altLang="en-US" sz="2400" dirty="0" smtClean="0">
                <a:solidFill>
                  <a:schemeClr val="bg1"/>
                </a:solidFill>
              </a:rPr>
              <a:t>2500 m Meerestiefe</a:t>
            </a:r>
          </a:p>
          <a:p>
            <a:pPr marL="342900" indent="-342900" defTabSz="914400">
              <a:buClr>
                <a:schemeClr val="bg2"/>
              </a:buClr>
            </a:pPr>
            <a:r>
              <a:rPr lang="de-DE" altLang="en-US" sz="2400" dirty="0" smtClean="0">
                <a:solidFill>
                  <a:schemeClr val="bg1"/>
                </a:solidFill>
              </a:rPr>
              <a:t>Etwa 0.03 km</a:t>
            </a:r>
            <a:r>
              <a:rPr lang="de-DE" altLang="en-US" sz="2400" baseline="30000" dirty="0" smtClean="0">
                <a:solidFill>
                  <a:schemeClr val="bg1"/>
                </a:solidFill>
              </a:rPr>
              <a:t>3</a:t>
            </a:r>
            <a:endParaRPr lang="de-DE" altLang="en-US" sz="2400" dirty="0" smtClean="0">
              <a:solidFill>
                <a:schemeClr val="bg1"/>
              </a:solidFill>
            </a:endParaRPr>
          </a:p>
          <a:p>
            <a:pPr marL="342900" indent="-342900" defTabSz="914400">
              <a:buClr>
                <a:schemeClr val="bg2"/>
              </a:buClr>
            </a:pPr>
            <a:r>
              <a:rPr lang="de-DE" altLang="en-US" sz="2400" dirty="0" smtClean="0">
                <a:solidFill>
                  <a:schemeClr val="bg1"/>
                </a:solidFill>
              </a:rPr>
              <a:t>900 </a:t>
            </a:r>
            <a:r>
              <a:rPr lang="de-DE" altLang="en-US" sz="2400" dirty="0" err="1" smtClean="0">
                <a:solidFill>
                  <a:schemeClr val="bg1"/>
                </a:solidFill>
              </a:rPr>
              <a:t>Photomultiplier</a:t>
            </a:r>
            <a:endParaRPr lang="de-DE" altLang="en-US" sz="2400" dirty="0" smtClean="0">
              <a:solidFill>
                <a:schemeClr val="bg1"/>
              </a:solidFill>
            </a:endParaRPr>
          </a:p>
          <a:p>
            <a:pPr marL="342900" indent="-342900" defTabSz="914400">
              <a:buClr>
                <a:schemeClr val="bg2"/>
              </a:buClr>
            </a:pPr>
            <a:r>
              <a:rPr lang="de-DE" altLang="en-US" sz="2400" dirty="0" smtClean="0">
                <a:solidFill>
                  <a:schemeClr val="bg1"/>
                </a:solidFill>
              </a:rPr>
              <a:t>2008 fertig gestellt</a:t>
            </a:r>
            <a:br>
              <a:rPr lang="de-DE" altLang="en-US" sz="2400" dirty="0" smtClean="0">
                <a:solidFill>
                  <a:schemeClr val="bg1"/>
                </a:solidFill>
              </a:rPr>
            </a:br>
            <a:endParaRPr lang="de-DE" altLang="en-US" sz="2400" dirty="0" smtClean="0">
              <a:solidFill>
                <a:schemeClr val="bg1"/>
              </a:solidFill>
            </a:endParaRPr>
          </a:p>
          <a:p>
            <a:pPr marL="342900" indent="-342900" defTabSz="914400">
              <a:buClr>
                <a:schemeClr val="bg2"/>
              </a:buClr>
            </a:pPr>
            <a:r>
              <a:rPr lang="de-DE" altLang="en-US" sz="2400" dirty="0" smtClean="0">
                <a:solidFill>
                  <a:schemeClr val="bg1"/>
                </a:solidFill>
              </a:rPr>
              <a:t>… viele interessante</a:t>
            </a:r>
            <a:br>
              <a:rPr lang="de-DE" altLang="en-US" sz="2400" dirty="0" smtClean="0">
                <a:solidFill>
                  <a:schemeClr val="bg1"/>
                </a:solidFill>
              </a:rPr>
            </a:br>
            <a:r>
              <a:rPr lang="de-DE" altLang="en-US" sz="2400" dirty="0" smtClean="0">
                <a:solidFill>
                  <a:schemeClr val="bg1"/>
                </a:solidFill>
              </a:rPr>
              <a:t>Ergebnisse, aber</a:t>
            </a:r>
            <a:br>
              <a:rPr lang="de-DE" altLang="en-US" sz="2400" dirty="0" smtClean="0">
                <a:solidFill>
                  <a:schemeClr val="bg1"/>
                </a:solidFill>
              </a:rPr>
            </a:br>
            <a:r>
              <a:rPr lang="de-DE" altLang="en-US" sz="2400" dirty="0" smtClean="0">
                <a:solidFill>
                  <a:schemeClr val="bg1"/>
                </a:solidFill>
              </a:rPr>
              <a:t>leider noch keine </a:t>
            </a:r>
            <a:br>
              <a:rPr lang="de-DE" altLang="en-US" sz="2400" dirty="0" smtClean="0">
                <a:solidFill>
                  <a:schemeClr val="bg1"/>
                </a:solidFill>
              </a:rPr>
            </a:br>
            <a:r>
              <a:rPr lang="de-DE" altLang="en-US" sz="2400" dirty="0" smtClean="0">
                <a:solidFill>
                  <a:schemeClr val="bg1"/>
                </a:solidFill>
              </a:rPr>
              <a:t>kosmischen Neutrinos</a:t>
            </a:r>
            <a:endParaRPr lang="de-DE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13768" y="460490"/>
            <a:ext cx="11571110" cy="51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881" tIns="46940" rIns="93881" bIns="46940" numCol="1" anchor="ctr" anchorCtr="0" compatLnSpc="1">
            <a:prstTxWarp prst="textNoShape">
              <a:avLst/>
            </a:prstTxWarp>
          </a:bodyPr>
          <a:lstStyle>
            <a:lvl1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33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650197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1300393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1950590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2600786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pPr defTabSz="938814"/>
            <a:r>
              <a:rPr lang="de-DE" altLang="en-US" smtClean="0"/>
              <a:t>Die Zukunft: KM3NeT</a:t>
            </a:r>
            <a:endParaRPr lang="de-DE" alt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25736" y="2472730"/>
            <a:ext cx="6376084" cy="600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defTabSz="938814" eaLnBrk="1" hangingPunct="1">
              <a:spcBef>
                <a:spcPct val="15000"/>
              </a:spcBef>
              <a:buFontTx/>
              <a:buChar char="•"/>
            </a:pPr>
            <a:r>
              <a:rPr lang="de-DE" altLang="en-US" sz="3200" dirty="0">
                <a:latin typeface="Helvetica Neue"/>
              </a:rPr>
              <a:t>Mehrere Kubikkilometer</a:t>
            </a:r>
            <a:br>
              <a:rPr lang="de-DE" altLang="en-US" sz="3200" dirty="0">
                <a:latin typeface="Helvetica Neue"/>
              </a:rPr>
            </a:br>
            <a:r>
              <a:rPr lang="de-DE" altLang="en-US" sz="3200" dirty="0">
                <a:latin typeface="Helvetica Neue"/>
              </a:rPr>
              <a:t>instrumentiertes Volumen</a:t>
            </a:r>
          </a:p>
          <a:p>
            <a:pPr defTabSz="938814" eaLnBrk="1" hangingPunct="1">
              <a:spcBef>
                <a:spcPct val="15000"/>
              </a:spcBef>
              <a:buFontTx/>
              <a:buChar char="•"/>
            </a:pPr>
            <a:r>
              <a:rPr lang="de-DE" altLang="en-US" sz="3200" dirty="0">
                <a:latin typeface="Helvetica Neue"/>
              </a:rPr>
              <a:t>Viele neue technische Entwicklungen, z.B. f</a:t>
            </a:r>
            <a:r>
              <a:rPr lang="de-DE" altLang="en-US" sz="3200" dirty="0">
                <a:latin typeface="Arial" panose="020B0604020202020204" pitchFamily="34" charset="0"/>
              </a:rPr>
              <a:t>ü</a:t>
            </a:r>
            <a:r>
              <a:rPr lang="de-DE" altLang="en-US" sz="3200" dirty="0">
                <a:latin typeface="Helvetica Neue"/>
              </a:rPr>
              <a:t>r </a:t>
            </a:r>
            <a:r>
              <a:rPr lang="de-DE" altLang="en-US" sz="3200" dirty="0" err="1">
                <a:latin typeface="Helvetica Neue"/>
              </a:rPr>
              <a:t>Photodetektion</a:t>
            </a:r>
            <a:endParaRPr lang="de-DE" altLang="en-US" sz="3200" dirty="0">
              <a:latin typeface="Helvetica Neue"/>
            </a:endParaRPr>
          </a:p>
          <a:p>
            <a:pPr defTabSz="938814" eaLnBrk="1" hangingPunct="1">
              <a:spcBef>
                <a:spcPct val="15000"/>
              </a:spcBef>
              <a:buFontTx/>
              <a:buChar char="•"/>
            </a:pPr>
            <a:r>
              <a:rPr lang="de-DE" altLang="en-US" sz="3200" dirty="0">
                <a:latin typeface="Helvetica Neue"/>
              </a:rPr>
              <a:t>Bietet Gelegenheiten f</a:t>
            </a:r>
            <a:r>
              <a:rPr lang="de-DE" altLang="en-US" sz="3200" dirty="0">
                <a:latin typeface="Arial" panose="020B0604020202020204" pitchFamily="34" charset="0"/>
              </a:rPr>
              <a:t>ü</a:t>
            </a:r>
            <a:r>
              <a:rPr lang="de-DE" altLang="en-US" sz="3200" dirty="0">
                <a:latin typeface="Helvetica Neue"/>
              </a:rPr>
              <a:t>r </a:t>
            </a:r>
            <a:br>
              <a:rPr lang="de-DE" altLang="en-US" sz="3200" dirty="0">
                <a:latin typeface="Helvetica Neue"/>
              </a:rPr>
            </a:br>
            <a:r>
              <a:rPr lang="de-DE" altLang="en-US" sz="3200" dirty="0">
                <a:latin typeface="Helvetica Neue"/>
              </a:rPr>
              <a:t>Tiefsee- und Geoforschung</a:t>
            </a:r>
          </a:p>
          <a:p>
            <a:pPr defTabSz="938814" eaLnBrk="1" hangingPunct="1">
              <a:spcBef>
                <a:spcPct val="15000"/>
              </a:spcBef>
              <a:buFontTx/>
              <a:buChar char="•"/>
            </a:pPr>
            <a:r>
              <a:rPr lang="de-DE" altLang="en-US" sz="3200" dirty="0">
                <a:latin typeface="Helvetica Neue"/>
              </a:rPr>
              <a:t>Mehrere Standorte</a:t>
            </a:r>
            <a:br>
              <a:rPr lang="de-DE" altLang="en-US" sz="3200" dirty="0">
                <a:latin typeface="Helvetica Neue"/>
              </a:rPr>
            </a:br>
            <a:r>
              <a:rPr lang="de-DE" altLang="en-US" sz="3200" dirty="0">
                <a:latin typeface="Helvetica Neue"/>
              </a:rPr>
              <a:t>(bei Toulon, Sizilien, </a:t>
            </a:r>
            <a:r>
              <a:rPr lang="de-DE" altLang="en-US" sz="3200" dirty="0" smtClean="0">
                <a:latin typeface="Helvetica Neue"/>
              </a:rPr>
              <a:t/>
            </a:r>
            <a:br>
              <a:rPr lang="de-DE" altLang="en-US" sz="3200" dirty="0" smtClean="0">
                <a:latin typeface="Helvetica Neue"/>
              </a:rPr>
            </a:br>
            <a:r>
              <a:rPr lang="de-DE" altLang="en-US" sz="3200" dirty="0" smtClean="0">
                <a:latin typeface="Helvetica Neue"/>
              </a:rPr>
              <a:t>zukünftig auch Peleponnes</a:t>
            </a:r>
            <a:r>
              <a:rPr lang="de-DE" altLang="en-US" sz="3200" dirty="0">
                <a:latin typeface="Helvetica Neue"/>
              </a:rPr>
              <a:t>)</a:t>
            </a:r>
          </a:p>
          <a:p>
            <a:pPr defTabSz="938814" eaLnBrk="1" hangingPunct="1">
              <a:spcBef>
                <a:spcPct val="15000"/>
              </a:spcBef>
              <a:buFontTx/>
              <a:buChar char="•"/>
            </a:pPr>
            <a:r>
              <a:rPr lang="de-DE" altLang="en-US" sz="3200" dirty="0">
                <a:latin typeface="Helvetica Neue"/>
              </a:rPr>
              <a:t>Erste </a:t>
            </a:r>
            <a:r>
              <a:rPr lang="de-DE" altLang="en-US" sz="3200" dirty="0" smtClean="0">
                <a:latin typeface="Helvetica Neue"/>
              </a:rPr>
              <a:t>Bauphase läuft</a:t>
            </a:r>
            <a:endParaRPr lang="de-DE" altLang="en-US" sz="3200" dirty="0">
              <a:latin typeface="Helvetica Neue"/>
            </a:endParaRP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5155307" y="2171202"/>
            <a:ext cx="7590343" cy="3380368"/>
            <a:chOff x="3163" y="584"/>
            <a:chExt cx="4657" cy="2074"/>
          </a:xfrm>
        </p:grpSpPr>
        <p:pic>
          <p:nvPicPr>
            <p:cNvPr id="11" name="Picture 4" descr="do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584"/>
              <a:ext cx="2060" cy="2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5908" y="2386"/>
              <a:ext cx="178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4572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9144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371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18288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2053">
                  <a:solidFill>
                    <a:srgbClr val="FF0000"/>
                  </a:solidFill>
                  <a:latin typeface="Arial" panose="020B0604020202020204" pitchFamily="34" charset="0"/>
                </a:rPr>
                <a:t>KM3NeT Collaboration</a:t>
              </a: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3163" y="1571"/>
              <a:ext cx="2367" cy="565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64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 rot="20808846">
              <a:off x="3716" y="1394"/>
              <a:ext cx="167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9892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34464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9036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43608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2567">
                  <a:latin typeface="Helvetica Neue"/>
                </a:rPr>
                <a:t>Optische Module</a:t>
              </a: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5155306" y="4990893"/>
            <a:ext cx="7929359" cy="3266277"/>
            <a:chOff x="3163" y="2314"/>
            <a:chExt cx="4865" cy="2004"/>
          </a:xfrm>
        </p:grpSpPr>
        <p:pic>
          <p:nvPicPr>
            <p:cNvPr id="16" name="Picture 5" descr="r6233mod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" y="2692"/>
              <a:ext cx="2074" cy="1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3163" y="2314"/>
              <a:ext cx="2440" cy="974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64"/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 rot="1287647">
              <a:off x="3763" y="2417"/>
              <a:ext cx="1488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marL="29892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marL="34464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marL="39036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marL="4360863" indent="-703263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2567">
                  <a:latin typeface="Helvetica Neue"/>
                </a:rPr>
                <a:t>Photomultiplier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673" y="4061"/>
              <a:ext cx="2355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1pPr>
              <a:lvl2pPr marL="4572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2pPr>
              <a:lvl3pPr marL="9144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3pPr>
              <a:lvl4pPr marL="13716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4pPr>
              <a:lvl5pPr marL="1828800" eaLnBrk="0" hangingPunct="0"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defRPr>
              </a:lvl9pPr>
            </a:lstStyle>
            <a:p>
              <a:pPr defTabSz="938814" eaLnBrk="1" hangingPunct="1"/>
              <a:r>
                <a:rPr lang="de-DE" altLang="en-US" sz="2053">
                  <a:solidFill>
                    <a:srgbClr val="FF0000"/>
                  </a:solidFill>
                  <a:latin typeface="Arial" panose="020B0604020202020204" pitchFamily="34" charset="0"/>
                </a:rPr>
                <a:t>Nucl.Inst.Meth A695(2012)313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1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813768" y="460490"/>
            <a:ext cx="11571110" cy="51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881" tIns="46940" rIns="93881" bIns="46940" numCol="1" anchor="ctr" anchorCtr="0" compatLnSpc="1">
            <a:prstTxWarp prst="textNoShape">
              <a:avLst/>
            </a:prstTxWarp>
          </a:bodyPr>
          <a:lstStyle>
            <a:lvl1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33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650197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1300393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1950590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2600786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pPr defTabSz="938814"/>
            <a:r>
              <a:rPr lang="de-DE" altLang="en-US" smtClean="0"/>
              <a:t>Neutrinophysik mit KM3NeT</a:t>
            </a:r>
            <a:endParaRPr lang="de-DE" altLang="en-US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525736" y="1708448"/>
            <a:ext cx="6696744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defTabSz="938814" eaLnBrk="1" hangingPunct="1">
              <a:spcBef>
                <a:spcPct val="15000"/>
              </a:spcBef>
              <a:buFontTx/>
              <a:buChar char="•"/>
            </a:pPr>
            <a:r>
              <a:rPr lang="de-DE" altLang="en-US" sz="3200" dirty="0" smtClean="0">
                <a:latin typeface="Helvetica Neue"/>
              </a:rPr>
              <a:t>Neutrinos haben winzige </a:t>
            </a:r>
            <a:br>
              <a:rPr lang="de-DE" altLang="en-US" sz="3200" dirty="0" smtClean="0">
                <a:latin typeface="Helvetica Neue"/>
              </a:rPr>
            </a:br>
            <a:r>
              <a:rPr lang="de-DE" altLang="en-US" sz="3200" dirty="0" smtClean="0">
                <a:latin typeface="Helvetica Neue"/>
              </a:rPr>
              <a:t>Masse  (0.2–2eV)</a:t>
            </a:r>
          </a:p>
          <a:p>
            <a:pPr defTabSz="938814" eaLnBrk="1" hangingPunct="1">
              <a:spcBef>
                <a:spcPct val="15000"/>
              </a:spcBef>
              <a:buFontTx/>
              <a:buChar char="•"/>
            </a:pPr>
            <a:r>
              <a:rPr lang="de-DE" altLang="en-US" sz="3200" dirty="0" smtClean="0">
                <a:latin typeface="Helvetica Neue"/>
              </a:rPr>
              <a:t>Es gibt drei Sorten</a:t>
            </a:r>
            <a:br>
              <a:rPr lang="de-DE" altLang="en-US" sz="3200" dirty="0" smtClean="0">
                <a:latin typeface="Helvetica Neue"/>
              </a:rPr>
            </a:br>
            <a:r>
              <a:rPr lang="de-DE" altLang="en-US" sz="3200" dirty="0" smtClean="0">
                <a:latin typeface="Helvetica Neue"/>
              </a:rPr>
              <a:t>Neutrinos die sich </a:t>
            </a:r>
            <a:br>
              <a:rPr lang="de-DE" altLang="en-US" sz="3200" dirty="0" smtClean="0">
                <a:latin typeface="Helvetica Neue"/>
              </a:rPr>
            </a:br>
            <a:r>
              <a:rPr lang="de-DE" altLang="en-US" sz="3200" dirty="0" smtClean="0">
                <a:latin typeface="Helvetica Neue"/>
              </a:rPr>
              <a:t>ineinander umwandeln</a:t>
            </a:r>
            <a:br>
              <a:rPr lang="de-DE" altLang="en-US" sz="3200" dirty="0" smtClean="0">
                <a:latin typeface="Helvetica Neue"/>
              </a:rPr>
            </a:br>
            <a:r>
              <a:rPr lang="de-DE" altLang="en-US" sz="3200" dirty="0" smtClean="0">
                <a:latin typeface="Helvetica Neue"/>
              </a:rPr>
              <a:t>(„</a:t>
            </a:r>
            <a:r>
              <a:rPr lang="de-DE" altLang="en-US" sz="3200" dirty="0" err="1" smtClean="0">
                <a:latin typeface="Helvetica Neue"/>
              </a:rPr>
              <a:t>Neutrinooszillationen</a:t>
            </a:r>
            <a:r>
              <a:rPr lang="de-DE" altLang="en-US" sz="3200" dirty="0" smtClean="0">
                <a:latin typeface="Helvetica Neue"/>
              </a:rPr>
              <a:t>“)</a:t>
            </a:r>
          </a:p>
          <a:p>
            <a:pPr defTabSz="938814" eaLnBrk="1" hangingPunct="1">
              <a:spcBef>
                <a:spcPct val="15000"/>
              </a:spcBef>
              <a:buFontTx/>
              <a:buChar char="•"/>
            </a:pPr>
            <a:r>
              <a:rPr lang="de-DE" altLang="en-US" sz="3200" dirty="0" smtClean="0">
                <a:latin typeface="Helvetica Neue"/>
              </a:rPr>
              <a:t>Messungen lassen </a:t>
            </a:r>
            <a:r>
              <a:rPr lang="de-DE" altLang="en-US" sz="3200" dirty="0">
                <a:latin typeface="Helvetica Neue"/>
              </a:rPr>
              <a:t>bisher </a:t>
            </a:r>
            <a:r>
              <a:rPr lang="de-DE" altLang="en-US" sz="3200" dirty="0" smtClean="0">
                <a:latin typeface="Helvetica Neue"/>
              </a:rPr>
              <a:t/>
            </a:r>
            <a:br>
              <a:rPr lang="de-DE" altLang="en-US" sz="3200" dirty="0" smtClean="0">
                <a:latin typeface="Helvetica Neue"/>
              </a:rPr>
            </a:br>
            <a:r>
              <a:rPr lang="de-DE" altLang="en-US" sz="3200" dirty="0" smtClean="0">
                <a:latin typeface="Helvetica Neue"/>
              </a:rPr>
              <a:t>zwei Möglichkeiten für </a:t>
            </a:r>
            <a:r>
              <a:rPr lang="de-DE" altLang="en-US" sz="3200" dirty="0" err="1" smtClean="0">
                <a:latin typeface="Helvetica Neue"/>
              </a:rPr>
              <a:t>Neutrinomassen</a:t>
            </a:r>
            <a:r>
              <a:rPr lang="de-DE" altLang="en-US" sz="3200" dirty="0" smtClean="0">
                <a:latin typeface="Helvetica Neue"/>
              </a:rPr>
              <a:t> zu</a:t>
            </a:r>
          </a:p>
          <a:p>
            <a:pPr defTabSz="938814" eaLnBrk="1" hangingPunct="1">
              <a:spcBef>
                <a:spcPct val="15000"/>
              </a:spcBef>
              <a:buFontTx/>
              <a:buChar char="•"/>
            </a:pPr>
            <a:r>
              <a:rPr lang="de-DE" altLang="en-US" sz="3200" dirty="0" smtClean="0">
                <a:latin typeface="Helvetica Neue"/>
              </a:rPr>
              <a:t>Messung mit atmosphärischen Neutrinos (5-20 GeV) möglich</a:t>
            </a:r>
          </a:p>
          <a:p>
            <a:pPr defTabSz="938814" eaLnBrk="1" hangingPunct="1">
              <a:spcBef>
                <a:spcPct val="15000"/>
              </a:spcBef>
              <a:buFontTx/>
              <a:buChar char="•"/>
            </a:pPr>
            <a:r>
              <a:rPr lang="de-DE" altLang="en-US" sz="3200" dirty="0" smtClean="0">
                <a:latin typeface="Helvetica Neue"/>
              </a:rPr>
              <a:t>KM3NeT-Technologie für dicht instrumentierten Detektor (ORCA)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20" y="1852464"/>
            <a:ext cx="7128411" cy="377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76892" y="3292624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oder</a:t>
            </a:r>
            <a:endParaRPr lang="en-GB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51091" y="329262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07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Arial Bold" charset="0"/>
                <a:ea typeface="ヒラギノ角ゴ ProN W6" charset="0"/>
                <a:cs typeface="ヒラギノ角ゴ ProN W6" charset="0"/>
              </a:rPr>
              <a:t>Ausblick</a:t>
            </a:r>
            <a:endParaRPr lang="de-DE" dirty="0">
              <a:latin typeface="Arial Bold" charset="0"/>
              <a:ea typeface="ヒラギノ角ゴ ProN W6" charset="0"/>
              <a:cs typeface="ヒラギノ角ゴ ProN W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smtClean="0"/>
              <a:t>U. Katz: Physik am Samstag, 17.01.2015</a:t>
            </a:r>
            <a:endParaRPr lang="de-DE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477521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smtClean="0"/>
              <a:t>Vom Atom zum Elementarteilchen</a:t>
            </a:r>
            <a:endParaRPr lang="de-DE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84" y="1924472"/>
            <a:ext cx="11801832" cy="6552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5816" y="847720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http://www.leifiphysik.de/sites/default/files/medien/Ueberblick_Bild_2.jpg</a:t>
            </a:r>
          </a:p>
        </p:txBody>
      </p:sp>
    </p:spTree>
    <p:extLst>
      <p:ext uri="{BB962C8B-B14F-4D97-AF65-F5344CB8AC3E}">
        <p14:creationId xmlns:p14="http://schemas.microsoft.com/office/powerpoint/2010/main" val="1754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525736" y="1708448"/>
            <a:ext cx="119533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defTabSz="938814" eaLnBrk="1" hangingPunct="1">
              <a:spcBef>
                <a:spcPct val="15000"/>
              </a:spcBef>
              <a:buFontTx/>
              <a:buChar char="•"/>
            </a:pPr>
            <a:r>
              <a:rPr lang="de-DE" altLang="en-US" sz="4000" dirty="0" smtClean="0">
                <a:latin typeface="Helvetica Neue"/>
              </a:rPr>
              <a:t>Wir beobachten Teilchen aus dem Weltraum mit riesigen Energien</a:t>
            </a:r>
          </a:p>
          <a:p>
            <a:pPr defTabSz="938814" eaLnBrk="1" hangingPunct="1">
              <a:spcBef>
                <a:spcPct val="15000"/>
              </a:spcBef>
              <a:buFontTx/>
              <a:buChar char="•"/>
            </a:pPr>
            <a:r>
              <a:rPr lang="de-DE" altLang="en-US" sz="4000" dirty="0" smtClean="0">
                <a:latin typeface="Helvetica Neue"/>
              </a:rPr>
              <a:t>Die Messung kosmischer Gammastrahlung und Neutrinos ist der Schlüssel zur Lösung der offenen Fragen</a:t>
            </a:r>
          </a:p>
          <a:p>
            <a:pPr defTabSz="938814" eaLnBrk="1" hangingPunct="1">
              <a:spcBef>
                <a:spcPct val="15000"/>
              </a:spcBef>
              <a:buFontTx/>
              <a:buChar char="•"/>
            </a:pPr>
            <a:r>
              <a:rPr lang="de-DE" altLang="en-US" sz="4000" dirty="0" smtClean="0">
                <a:latin typeface="Helvetica Neue"/>
              </a:rPr>
              <a:t>Die nächsten Jahre werden spannend.</a:t>
            </a:r>
            <a:r>
              <a:rPr lang="de-DE" altLang="en-US" sz="4000" dirty="0">
                <a:latin typeface="Helvetica Neue"/>
              </a:rPr>
              <a:t/>
            </a:r>
            <a:br>
              <a:rPr lang="de-DE" altLang="en-US" sz="4000" dirty="0">
                <a:latin typeface="Helvetica Neue"/>
              </a:rPr>
            </a:br>
            <a:r>
              <a:rPr lang="de-DE" altLang="en-US" sz="4000" dirty="0" smtClean="0">
                <a:latin typeface="Helvetica Neue"/>
              </a:rPr>
              <a:t>Auf ein Neues in ein paar Jahren?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685976" y="7037040"/>
            <a:ext cx="926735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marL="0" indent="0" defTabSz="938814" eaLnBrk="1" hangingPunct="1">
              <a:spcBef>
                <a:spcPct val="15000"/>
              </a:spcBef>
            </a:pPr>
            <a:r>
              <a:rPr lang="de-DE" altLang="en-US" sz="4000" dirty="0" smtClean="0">
                <a:solidFill>
                  <a:srgbClr val="C00000"/>
                </a:solidFill>
                <a:latin typeface="Helvetica Neue"/>
              </a:rPr>
              <a:t>Und: Durchhaltevermögen lohnt sich!</a:t>
            </a:r>
          </a:p>
        </p:txBody>
      </p:sp>
    </p:spTree>
    <p:extLst>
      <p:ext uri="{BB962C8B-B14F-4D97-AF65-F5344CB8AC3E}">
        <p14:creationId xmlns:p14="http://schemas.microsoft.com/office/powerpoint/2010/main" val="23189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smtClean="0"/>
              <a:t>U. Katz: Physik am Samstag, 17.01.2015</a:t>
            </a:r>
            <a:endParaRPr lang="de-DE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3768" y="477521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/>
              <a:t>p</a:t>
            </a:r>
            <a:r>
              <a:rPr lang="de-DE" altLang="en-US" dirty="0" smtClean="0"/>
              <a:t>, n, Kern, Elektron, Quarks – ist das alles?</a:t>
            </a:r>
            <a:endParaRPr lang="de-DE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813767" y="840923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http://www.itp.kit.edu/~</a:t>
            </a:r>
            <a:r>
              <a:rPr lang="en-GB" sz="1800" dirty="0" smtClean="0"/>
              <a:t>jsdiaz/images/neutron_decay0.jpg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84" y="4046729"/>
            <a:ext cx="5328592" cy="4440493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13767" y="1537480"/>
            <a:ext cx="9217025" cy="211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>
            <a:lvl1pPr marL="336387" indent="-392827" algn="l" defTabSz="650197" rtl="0" eaLnBrk="1" fontAlgn="base" hangingPunct="1">
              <a:lnSpc>
                <a:spcPts val="3413"/>
              </a:lnSpc>
              <a:spcBef>
                <a:spcPts val="676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067859" indent="-392827" algn="l" defTabSz="650197" rtl="0" eaLnBrk="1" fontAlgn="base" hangingPunct="1">
              <a:lnSpc>
                <a:spcPts val="3129"/>
              </a:lnSpc>
              <a:spcBef>
                <a:spcPts val="623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70902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2052183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35470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3576081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73" indent="0" algn="l" defTabSz="65019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en-US" dirty="0" smtClean="0"/>
              <a:t>Nein – es gibt viel mehr Teilchensorten</a:t>
            </a:r>
          </a:p>
          <a:p>
            <a:r>
              <a:rPr lang="de-DE" altLang="en-US" dirty="0" smtClean="0"/>
              <a:t>Jedes Teilchen hat sein Antiteilchen</a:t>
            </a:r>
          </a:p>
          <a:p>
            <a:r>
              <a:rPr lang="de-DE" altLang="en-US" dirty="0" smtClean="0"/>
              <a:t>Einige sind instabil, d.h. sie zerfallen</a:t>
            </a:r>
          </a:p>
          <a:p>
            <a:r>
              <a:rPr lang="de-DE" altLang="en-US" dirty="0" smtClean="0"/>
              <a:t>Beispiel:</a:t>
            </a:r>
            <a:endParaRPr lang="de-DE" altLang="en-US" dirty="0"/>
          </a:p>
        </p:txBody>
      </p:sp>
      <p:sp>
        <p:nvSpPr>
          <p:cNvPr id="7" name="Oval 6"/>
          <p:cNvSpPr/>
          <p:nvPr/>
        </p:nvSpPr>
        <p:spPr>
          <a:xfrm>
            <a:off x="5406612" y="3141626"/>
            <a:ext cx="3960440" cy="23746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422280" y="3377638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u="sng" dirty="0" smtClean="0"/>
              <a:t>Das Neutrino (ν):</a:t>
            </a:r>
          </a:p>
          <a:p>
            <a:pPr algn="ctr"/>
            <a:r>
              <a:rPr lang="de-DE" sz="2800" dirty="0" smtClean="0"/>
              <a:t>Elektrisch neutral</a:t>
            </a:r>
          </a:p>
          <a:p>
            <a:pPr algn="ctr"/>
            <a:r>
              <a:rPr lang="de-DE" sz="2800" dirty="0" smtClean="0"/>
              <a:t>Reagiert fast nicht</a:t>
            </a:r>
          </a:p>
          <a:p>
            <a:pPr algn="ctr"/>
            <a:r>
              <a:rPr lang="de-DE" sz="2800" dirty="0" smtClean="0"/>
              <a:t>Sehr leicht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7129" y="5826674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Und dann war da noch …</a:t>
            </a:r>
            <a:endParaRPr lang="de-DE" dirty="0"/>
          </a:p>
        </p:txBody>
      </p:sp>
      <p:sp>
        <p:nvSpPr>
          <p:cNvPr id="12" name="Oval 11"/>
          <p:cNvSpPr/>
          <p:nvPr/>
        </p:nvSpPr>
        <p:spPr>
          <a:xfrm>
            <a:off x="8236225" y="6598760"/>
            <a:ext cx="3960440" cy="2374627"/>
          </a:xfrm>
          <a:prstGeom prst="ellipse">
            <a:avLst/>
          </a:prstGeom>
          <a:noFill/>
          <a:ln w="25400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308233" y="6778018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u="sng" dirty="0" smtClean="0"/>
              <a:t>Das Photon (</a:t>
            </a:r>
            <a:r>
              <a:rPr lang="el-GR" sz="2800" u="sng" dirty="0" smtClean="0"/>
              <a:t>γ</a:t>
            </a:r>
            <a:r>
              <a:rPr lang="de-DE" sz="2800" u="sng" dirty="0" smtClean="0"/>
              <a:t>):</a:t>
            </a:r>
          </a:p>
          <a:p>
            <a:pPr algn="ctr"/>
            <a:r>
              <a:rPr lang="de-DE" sz="2800" dirty="0" smtClean="0"/>
              <a:t>Lichtquant</a:t>
            </a:r>
          </a:p>
          <a:p>
            <a:pPr algn="ctr"/>
            <a:r>
              <a:rPr lang="de-DE" sz="2800" dirty="0" smtClean="0"/>
              <a:t>Elektrisch neutral</a:t>
            </a:r>
          </a:p>
          <a:p>
            <a:pPr algn="ctr"/>
            <a:r>
              <a:rPr lang="de-DE" sz="2800" dirty="0"/>
              <a:t>M</a:t>
            </a:r>
            <a:r>
              <a:rPr lang="de-DE" sz="2800" dirty="0" smtClean="0"/>
              <a:t>asselos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2833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014568" y="8261176"/>
            <a:ext cx="4680520" cy="4320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638304" y="5596880"/>
            <a:ext cx="6120680" cy="86409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9784" y="483535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smtClean="0"/>
              <a:t>Teilchenenergien</a:t>
            </a:r>
            <a:endParaRPr lang="de-DE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06256" y="1564432"/>
            <a:ext cx="7560840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>
            <a:lvl1pPr marL="336387" indent="-392827" algn="l" defTabSz="650197" rtl="0" eaLnBrk="1" fontAlgn="base" hangingPunct="1">
              <a:lnSpc>
                <a:spcPts val="3413"/>
              </a:lnSpc>
              <a:spcBef>
                <a:spcPts val="676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067859" indent="-392827" algn="l" defTabSz="650197" rtl="0" eaLnBrk="1" fontAlgn="base" hangingPunct="1">
              <a:lnSpc>
                <a:spcPts val="3129"/>
              </a:lnSpc>
              <a:spcBef>
                <a:spcPts val="623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70902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2052183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35470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3576081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73" indent="0" algn="l" defTabSz="65019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000" indent="-396000"/>
            <a:r>
              <a:rPr lang="de-DE" altLang="en-US" dirty="0" smtClean="0"/>
              <a:t>Energie eines Teilchens in Ruhe</a:t>
            </a:r>
            <a:br>
              <a:rPr lang="de-DE" altLang="en-US" dirty="0" smtClean="0"/>
            </a:br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dirty="0" smtClean="0"/>
              <a:t>c = Lichtgeschwindigkeit (300.000 km/s)</a:t>
            </a:r>
            <a:br>
              <a:rPr lang="de-DE" altLang="en-US" dirty="0" smtClean="0"/>
            </a:br>
            <a:endParaRPr lang="de-DE" altLang="en-US" dirty="0" smtClean="0"/>
          </a:p>
          <a:p>
            <a:pPr marL="396000" indent="-396000">
              <a:tabLst>
                <a:tab pos="2333625" algn="l"/>
              </a:tabLst>
            </a:pPr>
            <a:r>
              <a:rPr lang="de-DE" altLang="en-US" dirty="0" smtClean="0"/>
              <a:t>Bewegungsenergie = </a:t>
            </a:r>
            <a:r>
              <a:rPr lang="de-DE" altLang="en-US" dirty="0" err="1" smtClean="0"/>
              <a:t>E</a:t>
            </a:r>
            <a:r>
              <a:rPr lang="de-DE" altLang="en-US" baseline="-25000" dirty="0" err="1" smtClean="0"/>
              <a:t>kin</a:t>
            </a:r>
            <a:r>
              <a:rPr lang="de-DE" altLang="en-US" dirty="0" smtClean="0"/>
              <a:t> </a:t>
            </a:r>
            <a:br>
              <a:rPr lang="de-DE" altLang="en-US" dirty="0" smtClean="0"/>
            </a:br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dirty="0" err="1" smtClean="0"/>
              <a:t>E</a:t>
            </a:r>
            <a:r>
              <a:rPr lang="de-DE" altLang="en-US" baseline="-25000" dirty="0" err="1" smtClean="0"/>
              <a:t>kin</a:t>
            </a:r>
            <a:r>
              <a:rPr lang="de-DE" altLang="en-US" dirty="0" smtClean="0"/>
              <a:t> &lt;&lt; mc</a:t>
            </a:r>
            <a:r>
              <a:rPr lang="de-DE" altLang="en-US" baseline="30000" dirty="0" smtClean="0"/>
              <a:t>2</a:t>
            </a:r>
            <a:r>
              <a:rPr lang="de-DE" altLang="en-US" dirty="0" smtClean="0"/>
              <a:t> 	</a:t>
            </a:r>
            <a:r>
              <a:rPr lang="de-DE" altLang="en-US" dirty="0" smtClean="0">
                <a:sym typeface="Wingdings" panose="05000000000000000000" pitchFamily="2" charset="2"/>
              </a:rPr>
              <a:t> Geschwindigkeit v &lt;&lt; c</a:t>
            </a:r>
            <a:br>
              <a:rPr lang="de-DE" altLang="en-US" dirty="0" smtClean="0">
                <a:sym typeface="Wingdings" panose="05000000000000000000" pitchFamily="2" charset="2"/>
              </a:rPr>
            </a:br>
            <a:r>
              <a:rPr lang="de-DE" altLang="en-US" dirty="0" err="1" smtClean="0">
                <a:sym typeface="Wingdings" panose="05000000000000000000" pitchFamily="2" charset="2"/>
              </a:rPr>
              <a:t>E</a:t>
            </a:r>
            <a:r>
              <a:rPr lang="de-DE" altLang="en-US" baseline="-25000" dirty="0" err="1" smtClean="0">
                <a:sym typeface="Wingdings" panose="05000000000000000000" pitchFamily="2" charset="2"/>
              </a:rPr>
              <a:t>kin</a:t>
            </a:r>
            <a:r>
              <a:rPr lang="de-DE" altLang="en-US" dirty="0" smtClean="0">
                <a:sym typeface="Wingdings" panose="05000000000000000000" pitchFamily="2" charset="2"/>
              </a:rPr>
              <a:t> &gt;&gt; mc</a:t>
            </a:r>
            <a:r>
              <a:rPr lang="de-DE" altLang="en-US" baseline="30000" dirty="0" smtClean="0">
                <a:sym typeface="Wingdings" panose="05000000000000000000" pitchFamily="2" charset="2"/>
              </a:rPr>
              <a:t>2</a:t>
            </a:r>
            <a:r>
              <a:rPr lang="de-DE" altLang="en-US" dirty="0" smtClean="0">
                <a:sym typeface="Wingdings" panose="05000000000000000000" pitchFamily="2" charset="2"/>
              </a:rPr>
              <a:t> 	 Geschwindigkeit v ≈ c</a:t>
            </a:r>
            <a:br>
              <a:rPr lang="de-DE" altLang="en-US" dirty="0" smtClean="0">
                <a:sym typeface="Wingdings" panose="05000000000000000000" pitchFamily="2" charset="2"/>
              </a:rPr>
            </a:br>
            <a:r>
              <a:rPr lang="de-DE" altLang="en-US" dirty="0" smtClean="0">
                <a:sym typeface="Wingdings" panose="05000000000000000000" pitchFamily="2" charset="2"/>
              </a:rPr>
              <a:t>m = 0	 Geschwindigkeit </a:t>
            </a:r>
            <a:r>
              <a:rPr lang="de-DE" altLang="en-US" dirty="0">
                <a:sym typeface="Wingdings" panose="05000000000000000000" pitchFamily="2" charset="2"/>
              </a:rPr>
              <a:t>v </a:t>
            </a:r>
            <a:r>
              <a:rPr lang="de-DE" altLang="en-US" dirty="0" smtClean="0">
                <a:sym typeface="Wingdings" panose="05000000000000000000" pitchFamily="2" charset="2"/>
              </a:rPr>
              <a:t>= c</a:t>
            </a:r>
            <a:r>
              <a:rPr lang="de-DE" altLang="en-US" dirty="0">
                <a:sym typeface="Wingdings" panose="05000000000000000000" pitchFamily="2" charset="2"/>
              </a:rPr>
              <a:t/>
            </a:r>
            <a:br>
              <a:rPr lang="de-DE" altLang="en-US" dirty="0">
                <a:sym typeface="Wingdings" panose="05000000000000000000" pitchFamily="2" charset="2"/>
              </a:rPr>
            </a:br>
            <a:endParaRPr lang="de-DE" altLang="en-US" dirty="0" smtClean="0">
              <a:sym typeface="Wingdings" panose="05000000000000000000" pitchFamily="2" charset="2"/>
            </a:endParaRPr>
          </a:p>
          <a:p>
            <a:pPr marL="396000" indent="-396000"/>
            <a:r>
              <a:rPr lang="de-DE" altLang="en-US" dirty="0">
                <a:sym typeface="Wingdings" panose="05000000000000000000" pitchFamily="2" charset="2"/>
              </a:rPr>
              <a:t>T</a:t>
            </a:r>
            <a:r>
              <a:rPr lang="de-DE" altLang="en-US" dirty="0" smtClean="0">
                <a:sym typeface="Wingdings" panose="05000000000000000000" pitchFamily="2" charset="2"/>
              </a:rPr>
              <a:t>eilchenenergien in Elektronenvolt (eV)</a:t>
            </a:r>
            <a:br>
              <a:rPr lang="de-DE" altLang="en-US" dirty="0" smtClean="0">
                <a:sym typeface="Wingdings" panose="05000000000000000000" pitchFamily="2" charset="2"/>
              </a:rPr>
            </a:br>
            <a:r>
              <a:rPr lang="de-DE" altLang="en-US" dirty="0" smtClean="0">
                <a:sym typeface="Wingdings" panose="05000000000000000000" pitchFamily="2" charset="2"/>
              </a:rPr>
              <a:t/>
            </a:r>
            <a:br>
              <a:rPr lang="de-DE" altLang="en-US" dirty="0" smtClean="0">
                <a:sym typeface="Wingdings" panose="05000000000000000000" pitchFamily="2" charset="2"/>
              </a:rPr>
            </a:br>
            <a:r>
              <a:rPr lang="de-DE" altLang="en-US" dirty="0" smtClean="0">
                <a:sym typeface="Wingdings" panose="05000000000000000000" pitchFamily="2" charset="2"/>
              </a:rPr>
              <a:t>1 eV = 1.6 x 10</a:t>
            </a:r>
            <a:r>
              <a:rPr lang="de-DE" altLang="en-US" baseline="30000" dirty="0" smtClean="0">
                <a:sym typeface="Wingdings" panose="05000000000000000000" pitchFamily="2" charset="2"/>
              </a:rPr>
              <a:t>-19</a:t>
            </a:r>
            <a:r>
              <a:rPr lang="de-DE" altLang="en-US" dirty="0" smtClean="0">
                <a:sym typeface="Wingdings" panose="05000000000000000000" pitchFamily="2" charset="2"/>
              </a:rPr>
              <a:t> J</a:t>
            </a:r>
            <a:br>
              <a:rPr lang="de-DE" altLang="en-US" dirty="0" smtClean="0">
                <a:sym typeface="Wingdings" panose="05000000000000000000" pitchFamily="2" charset="2"/>
              </a:rPr>
            </a:br>
            <a:r>
              <a:rPr lang="de-DE" altLang="en-US" dirty="0" err="1" smtClean="0">
                <a:sym typeface="Wingdings" panose="05000000000000000000" pitchFamily="2" charset="2"/>
              </a:rPr>
              <a:t>MeV</a:t>
            </a:r>
            <a:r>
              <a:rPr lang="de-DE" altLang="en-US" dirty="0" smtClean="0">
                <a:sym typeface="Wingdings" panose="05000000000000000000" pitchFamily="2" charset="2"/>
              </a:rPr>
              <a:t> = 10</a:t>
            </a:r>
            <a:r>
              <a:rPr lang="de-DE" altLang="en-US" baseline="30000" dirty="0" smtClean="0">
                <a:sym typeface="Wingdings" panose="05000000000000000000" pitchFamily="2" charset="2"/>
              </a:rPr>
              <a:t>6</a:t>
            </a:r>
            <a:r>
              <a:rPr lang="de-DE" altLang="en-US" dirty="0" smtClean="0">
                <a:sym typeface="Wingdings" panose="05000000000000000000" pitchFamily="2" charset="2"/>
              </a:rPr>
              <a:t> eV, GeV = 10</a:t>
            </a:r>
            <a:r>
              <a:rPr lang="de-DE" altLang="en-US" baseline="30000" dirty="0" smtClean="0">
                <a:sym typeface="Wingdings" panose="05000000000000000000" pitchFamily="2" charset="2"/>
              </a:rPr>
              <a:t>9</a:t>
            </a:r>
            <a:r>
              <a:rPr lang="de-DE" altLang="en-US" dirty="0" smtClean="0">
                <a:sym typeface="Wingdings" panose="05000000000000000000" pitchFamily="2" charset="2"/>
              </a:rPr>
              <a:t> eV, TeV = 10</a:t>
            </a:r>
            <a:r>
              <a:rPr lang="de-DE" altLang="en-US" baseline="30000" dirty="0" smtClean="0">
                <a:sym typeface="Wingdings" panose="05000000000000000000" pitchFamily="2" charset="2"/>
              </a:rPr>
              <a:t>12 </a:t>
            </a:r>
            <a:r>
              <a:rPr lang="de-DE" altLang="en-US" dirty="0" smtClean="0">
                <a:sym typeface="Wingdings" panose="05000000000000000000" pitchFamily="2" charset="2"/>
              </a:rPr>
              <a:t>eV</a:t>
            </a:r>
            <a:r>
              <a:rPr lang="de-DE" altLang="en-US" baseline="-25000" dirty="0" smtClean="0"/>
              <a:t/>
            </a:r>
            <a:br>
              <a:rPr lang="de-DE" altLang="en-US" baseline="-25000" dirty="0" smtClean="0"/>
            </a:br>
            <a:r>
              <a:rPr lang="de-DE" altLang="en-US" baseline="-25000" dirty="0" smtClean="0"/>
              <a:t/>
            </a:r>
            <a:br>
              <a:rPr lang="de-DE" altLang="en-US" baseline="-25000" dirty="0" smtClean="0"/>
            </a:br>
            <a:r>
              <a:rPr lang="de-DE" altLang="en-US" baseline="-25000" dirty="0" smtClean="0"/>
              <a:t/>
            </a:r>
            <a:br>
              <a:rPr lang="de-DE" altLang="en-US" baseline="-25000" dirty="0" smtClean="0"/>
            </a:br>
            <a:r>
              <a:rPr lang="de-DE" altLang="en-US" baseline="-25000" dirty="0" smtClean="0"/>
              <a:t/>
            </a:r>
            <a:br>
              <a:rPr lang="de-DE" altLang="en-US" baseline="-25000" dirty="0" smtClean="0"/>
            </a:br>
            <a:endParaRPr lang="de-DE" altLang="en-US" baseline="-25000" dirty="0"/>
          </a:p>
        </p:txBody>
      </p:sp>
      <p:pic>
        <p:nvPicPr>
          <p:cNvPr id="14" name="Picture 4" descr="einst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472" y="1998938"/>
            <a:ext cx="3644053" cy="514321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511559"/>
              </p:ext>
            </p:extLst>
          </p:nvPr>
        </p:nvGraphicFramePr>
        <p:xfrm>
          <a:off x="7654528" y="2260299"/>
          <a:ext cx="1873956" cy="76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Formel" r:id="rId5" imgW="558720" imgH="203040" progId="Equation.3">
                  <p:embed/>
                </p:oleObj>
              </mc:Choice>
              <mc:Fallback>
                <p:oleObj name="Formel" r:id="rId5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4528" y="2260299"/>
                        <a:ext cx="1873956" cy="76087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0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158584" y="6415502"/>
            <a:ext cx="3240360" cy="69354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CA3DC210-8ECA-4098-91FA-877CF69CD30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3472" y="174699"/>
            <a:ext cx="9929707" cy="986648"/>
          </a:xfrm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dirty="0" smtClean="0"/>
              <a:t>Das elektromagnetische Spektrum und</a:t>
            </a:r>
            <a:br>
              <a:rPr lang="de-DE" altLang="en-US" dirty="0" smtClean="0"/>
            </a:br>
            <a:r>
              <a:rPr lang="de-DE" altLang="en-US" dirty="0" smtClean="0"/>
              <a:t>die Photon-Energie</a:t>
            </a:r>
            <a:endParaRPr lang="de-DE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760642" y="5876486"/>
            <a:ext cx="6080743" cy="324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>
            <a:lvl1pPr marL="336387" indent="-392827" algn="l" defTabSz="650197" rtl="0" eaLnBrk="1" fontAlgn="base" hangingPunct="1">
              <a:lnSpc>
                <a:spcPts val="3413"/>
              </a:lnSpc>
              <a:spcBef>
                <a:spcPts val="676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067859" indent="-392827" algn="l" defTabSz="650197" rtl="0" eaLnBrk="1" fontAlgn="base" hangingPunct="1">
              <a:lnSpc>
                <a:spcPts val="3129"/>
              </a:lnSpc>
              <a:spcBef>
                <a:spcPts val="623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70902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2052183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35470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3576081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73" indent="0" algn="l" defTabSz="65019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altLang="en-US" dirty="0" smtClean="0"/>
              <a:t>Photon-Energie:</a:t>
            </a:r>
            <a:endParaRPr lang="de-DE" altLang="en-US" dirty="0"/>
          </a:p>
          <a:p>
            <a:pPr marL="0" indent="0" algn="ctr">
              <a:buNone/>
            </a:pPr>
            <a:r>
              <a:rPr lang="de-DE" altLang="en-US" sz="3600" dirty="0" smtClean="0"/>
              <a:t>E</a:t>
            </a:r>
            <a:r>
              <a:rPr lang="el-GR" altLang="en-US" sz="3600" baseline="-25000" dirty="0" smtClean="0"/>
              <a:t>γ</a:t>
            </a:r>
            <a:r>
              <a:rPr lang="de-DE" altLang="en-US" sz="3600" dirty="0" smtClean="0"/>
              <a:t>  = h</a:t>
            </a:r>
            <a:r>
              <a:rPr lang="el-GR" altLang="en-US" sz="3600" dirty="0"/>
              <a:t>ν</a:t>
            </a:r>
            <a:r>
              <a:rPr lang="de-DE" altLang="en-US" sz="3600" dirty="0" smtClean="0"/>
              <a:t>  = </a:t>
            </a:r>
            <a:r>
              <a:rPr lang="de-DE" altLang="en-US" sz="3600" dirty="0" err="1" smtClean="0"/>
              <a:t>hc</a:t>
            </a:r>
            <a:r>
              <a:rPr lang="de-DE" altLang="en-US" sz="3600" dirty="0" smtClean="0"/>
              <a:t>/</a:t>
            </a:r>
            <a:r>
              <a:rPr lang="el-GR" altLang="en-US" sz="3600" dirty="0" smtClean="0"/>
              <a:t>λ</a:t>
            </a:r>
            <a:endParaRPr lang="de-DE" altLang="en-US" sz="3600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l-GR" altLang="en-US" dirty="0"/>
              <a:t>ν</a:t>
            </a:r>
            <a:r>
              <a:rPr lang="de-DE" altLang="en-US" dirty="0"/>
              <a:t> </a:t>
            </a:r>
            <a:r>
              <a:rPr lang="de-DE" altLang="en-US" dirty="0" smtClean="0"/>
              <a:t>= Frequenz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altLang="en-US" dirty="0" smtClean="0"/>
              <a:t>λ</a:t>
            </a:r>
            <a:r>
              <a:rPr lang="de-DE" altLang="en-US" dirty="0" smtClean="0"/>
              <a:t> = Wellenlänge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altLang="en-US" dirty="0" smtClean="0"/>
              <a:t>c = Lichtgeschwindigkeit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altLang="en-US" dirty="0"/>
              <a:t>h</a:t>
            </a:r>
            <a:r>
              <a:rPr lang="de-DE" altLang="en-US" dirty="0" smtClean="0"/>
              <a:t> = </a:t>
            </a:r>
            <a:r>
              <a:rPr lang="de-DE" altLang="en-US" dirty="0" err="1" smtClean="0"/>
              <a:t>Plancksches</a:t>
            </a:r>
            <a:r>
              <a:rPr lang="de-DE" altLang="en-US" dirty="0" smtClean="0"/>
              <a:t> Wirkungsquantum</a:t>
            </a:r>
            <a:br>
              <a:rPr lang="de-DE" altLang="en-US" dirty="0" smtClean="0"/>
            </a:br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baseline="-25000" dirty="0" smtClean="0"/>
              <a:t/>
            </a:r>
            <a:br>
              <a:rPr lang="de-DE" altLang="en-US" baseline="-25000" dirty="0" smtClean="0"/>
            </a:br>
            <a:r>
              <a:rPr lang="de-DE" altLang="en-US" baseline="-25000" dirty="0" smtClean="0"/>
              <a:t/>
            </a:r>
            <a:br>
              <a:rPr lang="de-DE" altLang="en-US" baseline="-25000" dirty="0" smtClean="0"/>
            </a:br>
            <a:r>
              <a:rPr lang="de-DE" altLang="en-US" baseline="-25000" dirty="0" smtClean="0"/>
              <a:t/>
            </a:r>
            <a:br>
              <a:rPr lang="de-DE" altLang="en-US" baseline="-25000" dirty="0" smtClean="0"/>
            </a:br>
            <a:r>
              <a:rPr lang="de-DE" altLang="en-US" baseline="-25000" dirty="0" smtClean="0"/>
              <a:t/>
            </a:r>
            <a:br>
              <a:rPr lang="de-DE" altLang="en-US" baseline="-25000" dirty="0" smtClean="0"/>
            </a:br>
            <a:endParaRPr lang="de-DE" altLang="en-US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" y="1708447"/>
            <a:ext cx="13002416" cy="397873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93688" y="6100936"/>
            <a:ext cx="6048672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67860" y="6223572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1eV</a:t>
            </a:r>
            <a:endParaRPr lang="en-GB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39400" y="6224263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1keV</a:t>
            </a:r>
            <a:endParaRPr lang="en-GB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0119" y="6224263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1MeV</a:t>
            </a:r>
            <a:endParaRPr lang="en-GB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525" y="6224263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1GeV</a:t>
            </a:r>
            <a:endParaRPr lang="en-GB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754805" y="7109048"/>
            <a:ext cx="211409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69952" y="7183411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Röntgenstrahlung</a:t>
            </a:r>
            <a:endParaRPr lang="de-DE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93688" y="8045152"/>
            <a:ext cx="289908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2540" y="8123354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Gammastrahlung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97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Arial Bold" charset="0"/>
                <a:ea typeface="ヒラギノ角ゴ ProN W6" charset="0"/>
                <a:cs typeface="ヒラギノ角ゴ ProN W6" charset="0"/>
              </a:rPr>
              <a:t>Teilchen aus dem Weltraum</a:t>
            </a:r>
            <a:br>
              <a:rPr lang="de-DE" dirty="0" smtClean="0">
                <a:latin typeface="Arial Bold" charset="0"/>
                <a:ea typeface="ヒラギノ角ゴ ProN W6" charset="0"/>
                <a:cs typeface="ヒラギノ角ゴ ProN W6" charset="0"/>
              </a:rPr>
            </a:br>
            <a:r>
              <a:rPr lang="de-DE" dirty="0" smtClean="0">
                <a:latin typeface="Arial Bold" charset="0"/>
                <a:ea typeface="ヒラギノ角ゴ ProN W6" charset="0"/>
                <a:cs typeface="ヒラギノ角ゴ ProN W6" charset="0"/>
              </a:rPr>
              <a:t>und wie wir sie messen</a:t>
            </a:r>
            <a:endParaRPr lang="de-DE" dirty="0">
              <a:latin typeface="Arial Bold" charset="0"/>
              <a:ea typeface="ヒラギノ角ゴ ProN W6" charset="0"/>
              <a:cs typeface="ヒラギノ角ゴ ProN W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535289" y="9313335"/>
            <a:ext cx="8265725" cy="435750"/>
          </a:xfrm>
          <a:prstGeom prst="rect">
            <a:avLst/>
          </a:prstGeom>
        </p:spPr>
        <p:txBody>
          <a:bodyPr/>
          <a:lstStyle/>
          <a:p>
            <a:r>
              <a:rPr lang="de-DE" altLang="en-US" smtClean="0"/>
              <a:t>U. Katz: Physik am Samstag, 17.01.2015</a:t>
            </a:r>
            <a:endParaRPr lang="de-DE" altLang="en-US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80693" y="9317851"/>
            <a:ext cx="435752" cy="435750"/>
          </a:xfrm>
          <a:prstGeom prst="rect">
            <a:avLst/>
          </a:prstGeom>
        </p:spPr>
        <p:txBody>
          <a:bodyPr/>
          <a:lstStyle/>
          <a:p>
            <a:fld id="{BBF2E815-3456-4400-A452-01CF0B76997A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736258" name="Picture 2" descr="hintergrund foli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671" y="-677783"/>
            <a:ext cx="13677618" cy="105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260" name="Picture 10" descr="earthtras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t="3024" r="3008" b="3024"/>
          <a:stretch>
            <a:fillRect/>
          </a:stretch>
        </p:blipFill>
        <p:spPr bwMode="auto">
          <a:xfrm>
            <a:off x="9609102" y="3989494"/>
            <a:ext cx="2140373" cy="21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6261" name="Picture 11" descr="agn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19" y="4185920"/>
            <a:ext cx="1799448" cy="147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6262" name="Text Box 13"/>
          <p:cNvSpPr txBox="1">
            <a:spLocks noChangeArrowheads="1"/>
          </p:cNvSpPr>
          <p:nvPr/>
        </p:nvSpPr>
        <p:spPr bwMode="auto">
          <a:xfrm>
            <a:off x="842945" y="5861191"/>
            <a:ext cx="2405205" cy="9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122" tIns="52561" rIns="105122" bIns="52561">
            <a:spAutoFit/>
          </a:bodyPr>
          <a:lstStyle>
            <a:lvl1pPr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0075" indent="-23018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3925" indent="-184150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93813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63700" indent="-185738" defTabSz="739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09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781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353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92500" indent="-185738" defTabSz="73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en-US" sz="2702">
                <a:solidFill>
                  <a:schemeClr val="bg1"/>
                </a:solidFill>
                <a:cs typeface="Arial" panose="020B0604020202020204" pitchFamily="34" charset="0"/>
              </a:rPr>
              <a:t>kosmischer </a:t>
            </a:r>
            <a:br>
              <a:rPr lang="de-DE" altLang="en-US" sz="2702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de-DE" altLang="en-US" sz="2702">
                <a:solidFill>
                  <a:schemeClr val="bg1"/>
                </a:solidFill>
                <a:cs typeface="Arial" panose="020B0604020202020204" pitchFamily="34" charset="0"/>
              </a:rPr>
              <a:t>Beschleuniger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151560" y="571749"/>
            <a:ext cx="10715416" cy="8118019"/>
            <a:chOff x="1313" y="249"/>
            <a:chExt cx="6575" cy="3737"/>
          </a:xfrm>
        </p:grpSpPr>
        <p:pic>
          <p:nvPicPr>
            <p:cNvPr id="736264" name="Picture 15" descr="magnet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88696">
              <a:off x="6713" y="474"/>
              <a:ext cx="8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6265" name="Picture 16" descr="magnet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42680">
              <a:off x="1994" y="3424"/>
              <a:ext cx="81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6266" name="Freeform 19"/>
            <p:cNvSpPr>
              <a:spLocks/>
            </p:cNvSpPr>
            <p:nvPr/>
          </p:nvSpPr>
          <p:spPr bwMode="auto">
            <a:xfrm>
              <a:off x="1313" y="778"/>
              <a:ext cx="5663" cy="3016"/>
            </a:xfrm>
            <a:custGeom>
              <a:avLst/>
              <a:gdLst>
                <a:gd name="T0" fmla="*/ 0 w 5663"/>
                <a:gd name="T1" fmla="*/ 1467 h 3016"/>
                <a:gd name="T2" fmla="*/ 363 w 5663"/>
                <a:gd name="T3" fmla="*/ 469 h 3016"/>
                <a:gd name="T4" fmla="*/ 1089 w 5663"/>
                <a:gd name="T5" fmla="*/ 196 h 3016"/>
                <a:gd name="T6" fmla="*/ 1452 w 5663"/>
                <a:gd name="T7" fmla="*/ 786 h 3016"/>
                <a:gd name="T8" fmla="*/ 907 w 5663"/>
                <a:gd name="T9" fmla="*/ 1013 h 3016"/>
                <a:gd name="T10" fmla="*/ 998 w 5663"/>
                <a:gd name="T11" fmla="*/ 1739 h 3016"/>
                <a:gd name="T12" fmla="*/ 1951 w 5663"/>
                <a:gd name="T13" fmla="*/ 1467 h 3016"/>
                <a:gd name="T14" fmla="*/ 1452 w 5663"/>
                <a:gd name="T15" fmla="*/ 2555 h 3016"/>
                <a:gd name="T16" fmla="*/ 2314 w 5663"/>
                <a:gd name="T17" fmla="*/ 2963 h 3016"/>
                <a:gd name="T18" fmla="*/ 2223 w 5663"/>
                <a:gd name="T19" fmla="*/ 2238 h 3016"/>
                <a:gd name="T20" fmla="*/ 3175 w 5663"/>
                <a:gd name="T21" fmla="*/ 2011 h 3016"/>
                <a:gd name="T22" fmla="*/ 3221 w 5663"/>
                <a:gd name="T23" fmla="*/ 1194 h 3016"/>
                <a:gd name="T24" fmla="*/ 2495 w 5663"/>
                <a:gd name="T25" fmla="*/ 559 h 3016"/>
                <a:gd name="T26" fmla="*/ 3402 w 5663"/>
                <a:gd name="T27" fmla="*/ 242 h 3016"/>
                <a:gd name="T28" fmla="*/ 4128 w 5663"/>
                <a:gd name="T29" fmla="*/ 196 h 3016"/>
                <a:gd name="T30" fmla="*/ 4219 w 5663"/>
                <a:gd name="T31" fmla="*/ 831 h 3016"/>
                <a:gd name="T32" fmla="*/ 4899 w 5663"/>
                <a:gd name="T33" fmla="*/ 106 h 3016"/>
                <a:gd name="T34" fmla="*/ 5625 w 5663"/>
                <a:gd name="T35" fmla="*/ 196 h 3016"/>
                <a:gd name="T36" fmla="*/ 4672 w 5663"/>
                <a:gd name="T37" fmla="*/ 741 h 3016"/>
                <a:gd name="T38" fmla="*/ 3992 w 5663"/>
                <a:gd name="T39" fmla="*/ 1467 h 3016"/>
                <a:gd name="T40" fmla="*/ 4718 w 5663"/>
                <a:gd name="T41" fmla="*/ 2238 h 3016"/>
                <a:gd name="T42" fmla="*/ 5081 w 5663"/>
                <a:gd name="T43" fmla="*/ 1149 h 30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63"/>
                <a:gd name="T67" fmla="*/ 0 h 3016"/>
                <a:gd name="T68" fmla="*/ 5663 w 5663"/>
                <a:gd name="T69" fmla="*/ 3016 h 30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63" h="3016">
                  <a:moveTo>
                    <a:pt x="0" y="1467"/>
                  </a:moveTo>
                  <a:cubicBezTo>
                    <a:pt x="91" y="1074"/>
                    <a:pt x="182" y="681"/>
                    <a:pt x="363" y="469"/>
                  </a:cubicBezTo>
                  <a:cubicBezTo>
                    <a:pt x="544" y="257"/>
                    <a:pt x="907" y="143"/>
                    <a:pt x="1089" y="196"/>
                  </a:cubicBezTo>
                  <a:cubicBezTo>
                    <a:pt x="1271" y="249"/>
                    <a:pt x="1482" y="650"/>
                    <a:pt x="1452" y="786"/>
                  </a:cubicBezTo>
                  <a:cubicBezTo>
                    <a:pt x="1422" y="922"/>
                    <a:pt x="983" y="854"/>
                    <a:pt x="907" y="1013"/>
                  </a:cubicBezTo>
                  <a:cubicBezTo>
                    <a:pt x="831" y="1172"/>
                    <a:pt x="824" y="1663"/>
                    <a:pt x="998" y="1739"/>
                  </a:cubicBezTo>
                  <a:cubicBezTo>
                    <a:pt x="1172" y="1815"/>
                    <a:pt x="1875" y="1331"/>
                    <a:pt x="1951" y="1467"/>
                  </a:cubicBezTo>
                  <a:cubicBezTo>
                    <a:pt x="2027" y="1603"/>
                    <a:pt x="1391" y="2306"/>
                    <a:pt x="1452" y="2555"/>
                  </a:cubicBezTo>
                  <a:cubicBezTo>
                    <a:pt x="1513" y="2804"/>
                    <a:pt x="2186" y="3016"/>
                    <a:pt x="2314" y="2963"/>
                  </a:cubicBezTo>
                  <a:cubicBezTo>
                    <a:pt x="2442" y="2910"/>
                    <a:pt x="2080" y="2397"/>
                    <a:pt x="2223" y="2238"/>
                  </a:cubicBezTo>
                  <a:cubicBezTo>
                    <a:pt x="2366" y="2079"/>
                    <a:pt x="3009" y="2185"/>
                    <a:pt x="3175" y="2011"/>
                  </a:cubicBezTo>
                  <a:cubicBezTo>
                    <a:pt x="3341" y="1837"/>
                    <a:pt x="3334" y="1436"/>
                    <a:pt x="3221" y="1194"/>
                  </a:cubicBezTo>
                  <a:cubicBezTo>
                    <a:pt x="3108" y="952"/>
                    <a:pt x="2465" y="718"/>
                    <a:pt x="2495" y="559"/>
                  </a:cubicBezTo>
                  <a:cubicBezTo>
                    <a:pt x="2525" y="400"/>
                    <a:pt x="3130" y="302"/>
                    <a:pt x="3402" y="242"/>
                  </a:cubicBezTo>
                  <a:cubicBezTo>
                    <a:pt x="3674" y="182"/>
                    <a:pt x="3992" y="98"/>
                    <a:pt x="4128" y="196"/>
                  </a:cubicBezTo>
                  <a:cubicBezTo>
                    <a:pt x="4264" y="294"/>
                    <a:pt x="4091" y="846"/>
                    <a:pt x="4219" y="831"/>
                  </a:cubicBezTo>
                  <a:cubicBezTo>
                    <a:pt x="4347" y="816"/>
                    <a:pt x="4665" y="212"/>
                    <a:pt x="4899" y="106"/>
                  </a:cubicBezTo>
                  <a:cubicBezTo>
                    <a:pt x="5133" y="0"/>
                    <a:pt x="5663" y="90"/>
                    <a:pt x="5625" y="196"/>
                  </a:cubicBezTo>
                  <a:cubicBezTo>
                    <a:pt x="5587" y="302"/>
                    <a:pt x="4944" y="529"/>
                    <a:pt x="4672" y="741"/>
                  </a:cubicBezTo>
                  <a:cubicBezTo>
                    <a:pt x="4400" y="953"/>
                    <a:pt x="3984" y="1218"/>
                    <a:pt x="3992" y="1467"/>
                  </a:cubicBezTo>
                  <a:cubicBezTo>
                    <a:pt x="4000" y="1716"/>
                    <a:pt x="4537" y="2291"/>
                    <a:pt x="4718" y="2238"/>
                  </a:cubicBezTo>
                  <a:cubicBezTo>
                    <a:pt x="4899" y="2185"/>
                    <a:pt x="4990" y="1667"/>
                    <a:pt x="5081" y="1149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5122" tIns="52561" rIns="105122" bIns="52561"/>
            <a:lstStyle>
              <a:lvl1pPr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00075" indent="-230188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indent="-184150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93813" indent="-185738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63700" indent="-185738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1209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781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353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925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276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36267" name="Text Box 20"/>
            <p:cNvSpPr txBox="1">
              <a:spLocks noChangeArrowheads="1"/>
            </p:cNvSpPr>
            <p:nvPr/>
          </p:nvSpPr>
          <p:spPr bwMode="auto">
            <a:xfrm>
              <a:off x="4216" y="3242"/>
              <a:ext cx="367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5122" tIns="52561" rIns="105122" bIns="52561">
              <a:spAutoFit/>
            </a:bodyPr>
            <a:lstStyle>
              <a:lvl1pPr marL="233363" indent="-233363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00075" indent="-230188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indent="-184150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93813" indent="-185738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63700" indent="-185738" defTabSz="7397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1209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781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353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92500" indent="-185738" defTabSz="7397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en-US" sz="3271">
                  <a:solidFill>
                    <a:srgbClr val="00CCFF"/>
                  </a:solidFill>
                  <a:cs typeface="Arial" panose="020B0604020202020204" pitchFamily="34" charset="0"/>
                </a:rPr>
                <a:t>Protonen und Atomkerne:</a:t>
              </a:r>
            </a:p>
            <a:p>
              <a:pPr>
                <a:buFontTx/>
                <a:buChar char="•"/>
              </a:pPr>
              <a:r>
                <a:rPr lang="de-DE" altLang="en-US" sz="3271">
                  <a:solidFill>
                    <a:schemeClr val="bg1"/>
                  </a:solidFill>
                  <a:cs typeface="Arial" panose="020B0604020202020204" pitchFamily="34" charset="0"/>
                </a:rPr>
                <a:t>Ablenkung in Magnetfeldern</a:t>
              </a:r>
            </a:p>
            <a:p>
              <a:pPr>
                <a:buFontTx/>
                <a:buChar char="•"/>
              </a:pPr>
              <a:r>
                <a:rPr lang="de-DE" altLang="en-US" sz="3271">
                  <a:solidFill>
                    <a:schemeClr val="bg1"/>
                  </a:solidFill>
                  <a:cs typeface="Arial" panose="020B0604020202020204" pitchFamily="34" charset="0"/>
                </a:rPr>
                <a:t>Herkunft nicht rekonstruierbar</a:t>
              </a:r>
            </a:p>
          </p:txBody>
        </p:sp>
      </p:grp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813768" y="196280"/>
            <a:ext cx="9929707" cy="9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>
            <a:lvl1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33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650197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1300393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1950590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2600786" algn="l" defTabSz="650197" rtl="0" eaLnBrk="1" fontAlgn="base" hangingPunct="1">
              <a:lnSpc>
                <a:spcPts val="3982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DE" altLang="en-US" dirty="0" smtClean="0">
                <a:solidFill>
                  <a:schemeClr val="bg1"/>
                </a:solidFill>
              </a:rPr>
              <a:t>Kosmische Botenteilchen</a:t>
            </a:r>
            <a:endParaRPr lang="de-DE" altLang="en-US" dirty="0">
              <a:solidFill>
                <a:schemeClr val="bg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13767" y="776051"/>
            <a:ext cx="12191033" cy="74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5122" tIns="52561" rIns="105122" bIns="52561" numCol="1" anchor="t" anchorCtr="0" compatLnSpc="1">
            <a:prstTxWarp prst="textNoShape">
              <a:avLst/>
            </a:prstTxWarp>
          </a:bodyPr>
          <a:lstStyle>
            <a:lvl1pPr marL="336387" indent="-392827" algn="l" defTabSz="650197" rtl="0" eaLnBrk="1" fontAlgn="base" hangingPunct="1">
              <a:lnSpc>
                <a:spcPts val="3413"/>
              </a:lnSpc>
              <a:spcBef>
                <a:spcPts val="676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Lucida Grande" charset="0"/>
              <a:buChar char="●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1067859" indent="-392827" algn="l" defTabSz="650197" rtl="0" eaLnBrk="1" fontAlgn="base" hangingPunct="1">
              <a:lnSpc>
                <a:spcPts val="3129"/>
              </a:lnSpc>
              <a:spcBef>
                <a:spcPts val="623"/>
              </a:spcBef>
              <a:spcAft>
                <a:spcPct val="0"/>
              </a:spcAft>
              <a:buClr>
                <a:srgbClr val="003366"/>
              </a:buClr>
              <a:buSzPct val="80000"/>
              <a:buFont typeface="Lucida Grande" charset="0"/>
              <a:buChar char="●"/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70902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2052183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354705" indent="-307037" algn="l" defTabSz="650197" rtl="0" eaLnBrk="1" fontAlgn="base" hangingPunct="1">
              <a:lnSpc>
                <a:spcPts val="2844"/>
              </a:lnSpc>
              <a:spcBef>
                <a:spcPts val="552"/>
              </a:spcBef>
              <a:spcAft>
                <a:spcPct val="0"/>
              </a:spcAft>
              <a:buClr>
                <a:srgbClr val="003366"/>
              </a:buClr>
              <a:buSzPct val="64000"/>
              <a:buFont typeface="Lucida Grande" charset="0"/>
              <a:buChar char="●"/>
              <a:defRPr sz="23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3576081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278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475" indent="-325098" algn="l" defTabSz="65019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73" indent="0" algn="l" defTabSz="65019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altLang="en-US" dirty="0" smtClean="0">
                <a:solidFill>
                  <a:schemeClr val="bg1"/>
                </a:solidFill>
              </a:rPr>
              <a:t>Der Weltraum ist groß (sehr groß) </a:t>
            </a:r>
            <a:br>
              <a:rPr lang="de-DE" altLang="en-US" dirty="0" smtClean="0">
                <a:solidFill>
                  <a:schemeClr val="bg1"/>
                </a:solidFill>
              </a:rPr>
            </a:br>
            <a:r>
              <a:rPr lang="de-DE" alt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Nur stabile Teilchen schaffen es zu uns: </a:t>
            </a:r>
            <a:br>
              <a:rPr lang="de-DE" alt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alt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Protonen, Kerne, Elektronen, Photonen, Neutrinos</a:t>
            </a:r>
            <a:r>
              <a:rPr lang="de-DE" altLang="en-US" dirty="0" smtClean="0">
                <a:sym typeface="Wingdings" panose="05000000000000000000" pitchFamily="2" charset="2"/>
              </a:rPr>
              <a:t> zu uns</a:t>
            </a:r>
            <a:endParaRPr lang="de-DE" altLang="en-US" dirty="0"/>
          </a:p>
        </p:txBody>
      </p:sp>
      <p:sp>
        <p:nvSpPr>
          <p:cNvPr id="22" name="Footer Placeholder 1"/>
          <p:cNvSpPr txBox="1">
            <a:spLocks/>
          </p:cNvSpPr>
          <p:nvPr/>
        </p:nvSpPr>
        <p:spPr>
          <a:xfrm>
            <a:off x="1352190" y="9208167"/>
            <a:ext cx="8265725" cy="4357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  <a:sym typeface="Helvetica Neue" charset="0"/>
              </a:defRPr>
            </a:lvl1pPr>
            <a:lvl2pPr marL="457082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914166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37124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1828331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285417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742497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199582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656665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r>
              <a:rPr lang="de-DE" altLang="en-US" dirty="0" smtClean="0"/>
              <a:t>U. Katz: Physik am Samstag, 17.01.2015</a:t>
            </a:r>
            <a:endParaRPr lang="de-DE" altLang="en-US" dirty="0"/>
          </a:p>
        </p:txBody>
      </p:sp>
      <p:sp>
        <p:nvSpPr>
          <p:cNvPr id="23" name="Footer Placeholder 1"/>
          <p:cNvSpPr txBox="1">
            <a:spLocks/>
          </p:cNvSpPr>
          <p:nvPr/>
        </p:nvSpPr>
        <p:spPr>
          <a:xfrm>
            <a:off x="10104576" y="9226814"/>
            <a:ext cx="354470" cy="45065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  <a:sym typeface="Helvetica Neue" charset="0"/>
              </a:defRPr>
            </a:lvl1pPr>
            <a:lvl2pPr marL="457082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914166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37124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1828331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285417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742497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199582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656665" algn="l" defTabSz="457082" rtl="0" eaLnBrk="1" latinLnBrk="0" hangingPunct="1">
              <a:defRPr sz="2400" kern="1200">
                <a:solidFill>
                  <a:srgbClr val="000000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r>
              <a:rPr lang="de-DE" altLang="en-US" dirty="0" smtClean="0"/>
              <a:t>9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7956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2a07532-e725-478b-95e3-93da3a3e79bb"/>
</p:tagLst>
</file>

<file path=ppt/theme/theme1.xml><?xml version="1.0" encoding="utf-8"?>
<a:theme xmlns:a="http://schemas.openxmlformats.org/drawingml/2006/main" name="5_ecap_design_a_fertig">
  <a:themeElements>
    <a:clrScheme name="5_ecap_design_a_ferti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ecap_design_a_ferti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ecap_design_a_fert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cap_design_a_ferti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cap_design_a_ferti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cap_design_a_ferti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cap_design_a_ferti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cap_design_a_ferti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ap_design_a_ferti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ap_design_a_ferti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ap_design_a_ferti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ap_design_a_ferti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ap_design_a_ferti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cap_design_a_ferti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aesentation-natfak-4-3">
  <a:themeElements>
    <a:clrScheme name="Custom 1">
      <a:dk1>
        <a:srgbClr val="000000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24066</TotalTime>
  <Pages>0</Pages>
  <Words>1308</Words>
  <Characters>0</Characters>
  <Application>Microsoft Office PowerPoint</Application>
  <PresentationFormat>Custom</PresentationFormat>
  <Lines>0</Lines>
  <Paragraphs>339</Paragraphs>
  <Slides>40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ＭＳ Ｐゴシック</vt:lpstr>
      <vt:lpstr>Arial</vt:lpstr>
      <vt:lpstr>Arial Bold</vt:lpstr>
      <vt:lpstr>Calibri</vt:lpstr>
      <vt:lpstr>Georgia</vt:lpstr>
      <vt:lpstr>Helvetica Neue</vt:lpstr>
      <vt:lpstr>Lucida Grande</vt:lpstr>
      <vt:lpstr>Symbol</vt:lpstr>
      <vt:lpstr>Verdana</vt:lpstr>
      <vt:lpstr>Wingdings</vt:lpstr>
      <vt:lpstr>ヒラギノ角ゴ ProN W3</vt:lpstr>
      <vt:lpstr>ヒラギノ角ゴ ProN W6</vt:lpstr>
      <vt:lpstr>5_ecap_design_a_fertig</vt:lpstr>
      <vt:lpstr>praesentation-natfak-4-3</vt:lpstr>
      <vt:lpstr>Formel</vt:lpstr>
      <vt:lpstr>PowerPoint Presentation</vt:lpstr>
      <vt:lpstr>Die nächsten 45 Minuten:</vt:lpstr>
      <vt:lpstr>Teilchen – was für Teilchen?</vt:lpstr>
      <vt:lpstr>Vom Atom zum Elementarteilchen</vt:lpstr>
      <vt:lpstr>p, n, Kern, Elektron, Quarks – ist das alles?</vt:lpstr>
      <vt:lpstr>Teilchenenergien</vt:lpstr>
      <vt:lpstr>Das elektromagnetische Spektrum und die Photon-Energie</vt:lpstr>
      <vt:lpstr>Teilchen aus dem Weltraum und wie wir sie messen</vt:lpstr>
      <vt:lpstr>PowerPoint Presentation</vt:lpstr>
      <vt:lpstr>PowerPoint Presentation</vt:lpstr>
      <vt:lpstr>PowerPoint Presentation</vt:lpstr>
      <vt:lpstr>Nachweismethoden der Astroteilchenphysik</vt:lpstr>
      <vt:lpstr>PowerPoint Presentation</vt:lpstr>
      <vt:lpstr>PowerPoint Presentation</vt:lpstr>
      <vt:lpstr>Wie messen wir solche Teilchen?</vt:lpstr>
      <vt:lpstr>75 Jahre nach Pierre Auger wissen wir mehr</vt:lpstr>
      <vt:lpstr>… aber bei Weitem nicht alles!</vt:lpstr>
      <vt:lpstr>Kandidaten kosmischer Beschleuniger (1)</vt:lpstr>
      <vt:lpstr>Kandidaten kosmischer Beschleuniger (2)</vt:lpstr>
      <vt:lpstr>Kandidaten kosmischer Beschleuniger (3)</vt:lpstr>
      <vt:lpstr>Kandidaten kosmischer Beschleuniger (3)</vt:lpstr>
      <vt:lpstr>Was verraten uns Photonen und Neutrinos?</vt:lpstr>
      <vt:lpstr>Nachweis von Gammastrahlung</vt:lpstr>
      <vt:lpstr>Das H.E.S.S.-Teleskopsystem in Namibia</vt:lpstr>
      <vt:lpstr>Ein eindrucksvolles H.E.S.S.-Ergebnis</vt:lpstr>
      <vt:lpstr>Die Zukunft:  Das Cherenkov Telescope Array (CTA)</vt:lpstr>
      <vt:lpstr>Die Zukunft:  Das Cherenkov Telescope Array (CTA)</vt:lpstr>
      <vt:lpstr>Wie ein Neutrinoteleskop funktioniert</vt:lpstr>
      <vt:lpstr>Signal und Untergrund</vt:lpstr>
      <vt:lpstr>IceCube:  Das derzeit größte Neutrinoteleskop</vt:lpstr>
      <vt:lpstr>IceCube:  Das derzeit größte Neutrinoteleskop</vt:lpstr>
      <vt:lpstr>Ein optisches Modul besteht aus …</vt:lpstr>
      <vt:lpstr>IceCube: Suche nach Neutrino-Quellen</vt:lpstr>
      <vt:lpstr>Aber dann: Erste kosmische Neutrinos!</vt:lpstr>
      <vt:lpstr>… und neue Rätsel</vt:lpstr>
      <vt:lpstr>Im Mittelmeer bei Toulon: ANTARES</vt:lpstr>
      <vt:lpstr>PowerPoint Presentation</vt:lpstr>
      <vt:lpstr>PowerPoint Presentation</vt:lpstr>
      <vt:lpstr>Ausblick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Universum im Neutrinolicht: Neues von IceCube und ANTARES</dc:title>
  <dc:creator>ganton</dc:creator>
  <cp:lastModifiedBy>ukatz</cp:lastModifiedBy>
  <cp:revision>500</cp:revision>
  <dcterms:created xsi:type="dcterms:W3CDTF">2011-12-12T12:14:39Z</dcterms:created>
  <dcterms:modified xsi:type="dcterms:W3CDTF">2015-01-17T21:28:49Z</dcterms:modified>
</cp:coreProperties>
</file>